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7"/>
  </p:notesMasterIdLst>
  <p:sldIdLst>
    <p:sldId id="2145706357" r:id="rId2"/>
    <p:sldId id="256" r:id="rId3"/>
    <p:sldId id="257" r:id="rId4"/>
    <p:sldId id="2145706355" r:id="rId5"/>
    <p:sldId id="2145706356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145706359" r:id="rId14"/>
    <p:sldId id="2145706360" r:id="rId15"/>
    <p:sldId id="269" r:id="rId16"/>
  </p:sldIdLst>
  <p:sldSz cx="14630400" cy="8229600"/>
  <p:notesSz cx="8229600" cy="14630400"/>
  <p:embeddedFontLst>
    <p:embeddedFont>
      <p:font typeface="Noto Sans KR Bold" panose="020B0200000000000000" pitchFamily="50" charset="-127"/>
      <p:bold r:id="rId18"/>
    </p:embeddedFont>
    <p:embeddedFont>
      <p:font typeface="Noto Sans KR Light" panose="020B0200000000000000" pitchFamily="50" charset="-127"/>
      <p:regular r:id="rId19"/>
    </p:embeddedFont>
    <p:embeddedFont>
      <p:font typeface="Noto Sans KR" panose="020B0200000000000000" pitchFamily="50" charset="-127"/>
      <p:regular r:id="rId20"/>
      <p:bold r:id="rId21"/>
    </p:embeddedFont>
    <p:embeddedFont>
      <p:font typeface="Tahoma" panose="020B0604030504040204" pitchFamily="34" charset="0"/>
      <p:regular r:id="rId22"/>
      <p:bold r:id="rId23"/>
    </p:embeddedFont>
    <p:embeddedFont>
      <p:font typeface="맑은 고딕" panose="020B0503020000020004" pitchFamily="50" charset="-127"/>
      <p:regular r:id="rId24"/>
      <p:bold r:id="rId25"/>
    </p:embeddedFont>
    <p:embeddedFont>
      <p:font typeface="맑은 고딕" panose="020B0503020000020004" pitchFamily="50" charset="-127"/>
      <p:regular r:id="rId24"/>
      <p:bold r:id="rId2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28"/>
    <p:restoredTop sz="94610"/>
  </p:normalViewPr>
  <p:slideViewPr>
    <p:cSldViewPr snapToGrid="0" snapToObjects="1">
      <p:cViewPr varScale="1">
        <p:scale>
          <a:sx n="80" d="100"/>
          <a:sy n="80" d="100"/>
        </p:scale>
        <p:origin x="96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3137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14498A9-5194-6AA0-81C5-F38AE85379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4D5DEEF2-0FB8-F9B8-6695-0E97E5456F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A80D7AC-A324-7489-8FBB-50F07C12B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E8B17-12BF-4AE2-861A-1FE1B8C0834B}" type="datetimeFigureOut">
              <a:rPr lang="ko-KR" altLang="en-US" smtClean="0"/>
              <a:t>2026-04-20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641662-ABDE-E791-3D76-1A4768803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DAF918C-CDF0-3A77-D854-A2EA8974B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8BFD4-49C5-4E73-9060-B6ADC13E6C8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2535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E6E6E6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jpe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디자인, 프로젝터이(가) 표시된 사진&#10;&#10;자동 생성된 설명">
            <a:extLst>
              <a:ext uri="{FF2B5EF4-FFF2-40B4-BE49-F238E27FC236}">
                <a16:creationId xmlns:a16="http://schemas.microsoft.com/office/drawing/2014/main" id="{DF2142F1-F2FF-1A2B-394C-BD3ED45032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53"/>
          <a:stretch/>
        </p:blipFill>
        <p:spPr>
          <a:xfrm>
            <a:off x="-7906" y="12"/>
            <a:ext cx="14638306" cy="8229588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3D88BAA-C6B4-3307-A664-FC5562951A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64547" y="7642707"/>
            <a:ext cx="1325498" cy="403412"/>
          </a:xfrm>
          <a:prstGeom prst="rect">
            <a:avLst/>
          </a:prstGeom>
        </p:spPr>
      </p:pic>
      <p:sp>
        <p:nvSpPr>
          <p:cNvPr id="8" name="사각형: 둥근 모서리 19">
            <a:extLst>
              <a:ext uri="{FF2B5EF4-FFF2-40B4-BE49-F238E27FC236}">
                <a16:creationId xmlns:a16="http://schemas.microsoft.com/office/drawing/2014/main" id="{BD3A1179-AB8B-1158-A8F5-7B9084E45AEA}"/>
              </a:ext>
            </a:extLst>
          </p:cNvPr>
          <p:cNvSpPr/>
          <p:nvPr/>
        </p:nvSpPr>
        <p:spPr>
          <a:xfrm>
            <a:off x="1140966" y="2121636"/>
            <a:ext cx="1787194" cy="423934"/>
          </a:xfrm>
          <a:prstGeom prst="roundRect">
            <a:avLst>
              <a:gd name="adj" fmla="val 50000"/>
            </a:avLst>
          </a:prstGeom>
          <a:solidFill>
            <a:srgbClr val="2D2E2E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lnSpc>
                <a:spcPct val="90000"/>
              </a:lnSpc>
              <a:spcAft>
                <a:spcPts val="540"/>
              </a:spcAft>
              <a:defRPr/>
            </a:pPr>
            <a:r>
              <a:rPr lang="en-US" altLang="ko-KR" sz="1920" b="1" i="1" dirty="0">
                <a:solidFill>
                  <a:srgbClr val="FFC000"/>
                </a:solidFill>
                <a:latin typeface="CG Omega" panose="020B0502050508020304" pitchFamily="34" charset="0"/>
                <a:ea typeface="맑은 고딕" panose="020B0503020000020004" pitchFamily="50" charset="-127"/>
              </a:rPr>
              <a:t>Any sample </a:t>
            </a:r>
          </a:p>
        </p:txBody>
      </p:sp>
      <p:sp>
        <p:nvSpPr>
          <p:cNvPr id="15" name="사각형: 둥근 모서리 19">
            <a:extLst>
              <a:ext uri="{FF2B5EF4-FFF2-40B4-BE49-F238E27FC236}">
                <a16:creationId xmlns:a16="http://schemas.microsoft.com/office/drawing/2014/main" id="{527ED46F-B2FB-D038-CCF2-3479CF1829D9}"/>
              </a:ext>
            </a:extLst>
          </p:cNvPr>
          <p:cNvSpPr/>
          <p:nvPr/>
        </p:nvSpPr>
        <p:spPr>
          <a:xfrm>
            <a:off x="3074849" y="2121131"/>
            <a:ext cx="1787194" cy="423934"/>
          </a:xfrm>
          <a:prstGeom prst="roundRect">
            <a:avLst>
              <a:gd name="adj" fmla="val 50000"/>
            </a:avLst>
          </a:prstGeom>
          <a:solidFill>
            <a:srgbClr val="2D2E2E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lnSpc>
                <a:spcPct val="90000"/>
              </a:lnSpc>
              <a:spcAft>
                <a:spcPts val="540"/>
              </a:spcAft>
              <a:defRPr/>
            </a:pPr>
            <a:r>
              <a:rPr lang="en-US" altLang="ko-KR" sz="1920" b="1" i="1" dirty="0">
                <a:solidFill>
                  <a:srgbClr val="FFC000"/>
                </a:solidFill>
                <a:latin typeface="CG Omega" panose="020B0502050508020304" pitchFamily="34" charset="0"/>
                <a:ea typeface="맑은 고딕" panose="020B0503020000020004" pitchFamily="50" charset="-127"/>
              </a:rPr>
              <a:t>Anywhere</a:t>
            </a:r>
          </a:p>
        </p:txBody>
      </p:sp>
      <p:sp>
        <p:nvSpPr>
          <p:cNvPr id="16" name="사각형: 둥근 모서리 19">
            <a:extLst>
              <a:ext uri="{FF2B5EF4-FFF2-40B4-BE49-F238E27FC236}">
                <a16:creationId xmlns:a16="http://schemas.microsoft.com/office/drawing/2014/main" id="{0D221956-5F7F-A7A4-39BC-94C5FCC9460D}"/>
              </a:ext>
            </a:extLst>
          </p:cNvPr>
          <p:cNvSpPr/>
          <p:nvPr/>
        </p:nvSpPr>
        <p:spPr>
          <a:xfrm>
            <a:off x="5008733" y="2121131"/>
            <a:ext cx="1787194" cy="423934"/>
          </a:xfrm>
          <a:prstGeom prst="roundRect">
            <a:avLst>
              <a:gd name="adj" fmla="val 50000"/>
            </a:avLst>
          </a:prstGeom>
          <a:solidFill>
            <a:srgbClr val="2D2E2E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22960">
              <a:lnSpc>
                <a:spcPct val="90000"/>
              </a:lnSpc>
              <a:spcAft>
                <a:spcPts val="540"/>
              </a:spcAft>
              <a:defRPr/>
            </a:pPr>
            <a:r>
              <a:rPr lang="en-US" altLang="ko-KR" sz="1920" b="1" i="1" dirty="0">
                <a:solidFill>
                  <a:srgbClr val="FFC000"/>
                </a:solidFill>
                <a:latin typeface="CG Omega" panose="020B0502050508020304" pitchFamily="34" charset="0"/>
                <a:ea typeface="맑은 고딕" panose="020B0503020000020004" pitchFamily="50" charset="-127"/>
              </a:rPr>
              <a:t>Anyone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D83838-AA7A-8CD7-C07B-E1EDE403C13F}"/>
              </a:ext>
            </a:extLst>
          </p:cNvPr>
          <p:cNvSpPr txBox="1"/>
          <p:nvPr/>
        </p:nvSpPr>
        <p:spPr>
          <a:xfrm>
            <a:off x="680874" y="3019579"/>
            <a:ext cx="952428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" altLang="ko-KR" sz="7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LUKIN</a:t>
            </a:r>
            <a:br>
              <a:rPr lang="en" altLang="ko-KR" sz="7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altLang="ko-KR" sz="7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Platform</a:t>
            </a:r>
          </a:p>
          <a:p>
            <a:endParaRPr lang="en" altLang="ko-KR" sz="3600" b="1" dirty="0"/>
          </a:p>
          <a:p>
            <a:r>
              <a:rPr lang="en" altLang="ko-KR" sz="2800" dirty="0"/>
              <a:t>Diagnostics infrastructure for</a:t>
            </a:r>
            <a:r>
              <a:rPr lang="ko-KR" altLang="en-US" sz="2800" dirty="0"/>
              <a:t>  </a:t>
            </a:r>
            <a:r>
              <a:rPr lang="en" altLang="ko-KR" sz="2800" dirty="0"/>
              <a:t>Scalable</a:t>
            </a:r>
            <a:r>
              <a:rPr lang="ko-KR" altLang="en-US" sz="2800" dirty="0"/>
              <a:t> </a:t>
            </a:r>
            <a:r>
              <a:rPr lang="en" altLang="ko-KR" sz="2800" dirty="0"/>
              <a:t>molecular testing</a:t>
            </a:r>
          </a:p>
        </p:txBody>
      </p:sp>
      <p:sp>
        <p:nvSpPr>
          <p:cNvPr id="3" name="Shape 0">
            <a:extLst>
              <a:ext uri="{FF2B5EF4-FFF2-40B4-BE49-F238E27FC236}">
                <a16:creationId xmlns:a16="http://schemas.microsoft.com/office/drawing/2014/main" id="{D6460A6D-5704-AD9F-093C-5983E5D00C75}"/>
              </a:ext>
            </a:extLst>
          </p:cNvPr>
          <p:cNvSpPr/>
          <p:nvPr/>
        </p:nvSpPr>
        <p:spPr>
          <a:xfrm>
            <a:off x="466007" y="246569"/>
            <a:ext cx="1369695" cy="365284"/>
          </a:xfrm>
          <a:prstGeom prst="roundRect">
            <a:avLst>
              <a:gd name="adj" fmla="val 17971"/>
            </a:avLst>
          </a:prstGeom>
          <a:solidFill>
            <a:srgbClr val="D9E2F2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9" name="Text 1">
            <a:extLst>
              <a:ext uri="{FF2B5EF4-FFF2-40B4-BE49-F238E27FC236}">
                <a16:creationId xmlns:a16="http://schemas.microsoft.com/office/drawing/2014/main" id="{F1A08F7B-C80B-7C5E-D331-4A80750D9AC2}"/>
              </a:ext>
            </a:extLst>
          </p:cNvPr>
          <p:cNvSpPr/>
          <p:nvPr/>
        </p:nvSpPr>
        <p:spPr>
          <a:xfrm>
            <a:off x="554665" y="305148"/>
            <a:ext cx="1135380" cy="2481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투자 설명서 2026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049663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465891" y="1455230"/>
            <a:ext cx="13042821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POCT PCR 시장：$4.3B（2025년）→ $7B+（2030년, CAGR 10.5%）.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파운드리 모델 적용 시 고객사 네트워크를 통한 시장 침투 속도가 가속화되어, 3개 시장 점유율 0.5%만으로 연 매출 ₩480억 </a:t>
            </a:r>
            <a:r>
              <a:rPr lang="en-US" b="1" dirty="0" err="1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달성이</a:t>
            </a:r>
            <a:r>
              <a:rPr lang="en-US" b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가능</a:t>
            </a:r>
            <a:r>
              <a:rPr lang="en-US" b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.</a:t>
            </a:r>
            <a:endParaRPr lang="en-US" b="1" dirty="0"/>
          </a:p>
        </p:txBody>
      </p:sp>
      <p:sp>
        <p:nvSpPr>
          <p:cNvPr id="4" name="Shape 2"/>
          <p:cNvSpPr/>
          <p:nvPr/>
        </p:nvSpPr>
        <p:spPr>
          <a:xfrm>
            <a:off x="627459" y="3915113"/>
            <a:ext cx="13042821" cy="22860"/>
          </a:xfrm>
          <a:prstGeom prst="roundRect">
            <a:avLst>
              <a:gd name="adj" fmla="val 291721"/>
            </a:avLst>
          </a:prstGeom>
          <a:solidFill>
            <a:srgbClr val="BFC8D8"/>
          </a:solidFill>
          <a:ln/>
        </p:spPr>
        <p:txBody>
          <a:bodyPr/>
          <a:lstStyle/>
          <a:p>
            <a:endParaRPr lang="ko-KR" altLang="en-US" sz="2000"/>
          </a:p>
        </p:txBody>
      </p:sp>
      <p:sp>
        <p:nvSpPr>
          <p:cNvPr id="5" name="Shape 3"/>
          <p:cNvSpPr/>
          <p:nvPr/>
        </p:nvSpPr>
        <p:spPr>
          <a:xfrm>
            <a:off x="3176944" y="3378703"/>
            <a:ext cx="22860" cy="476250"/>
          </a:xfrm>
          <a:prstGeom prst="roundRect">
            <a:avLst>
              <a:gd name="adj" fmla="val 291721"/>
            </a:avLst>
          </a:prstGeom>
          <a:solidFill>
            <a:srgbClr val="BFC8D8"/>
          </a:solidFill>
          <a:ln/>
        </p:spPr>
        <p:txBody>
          <a:bodyPr/>
          <a:lstStyle/>
          <a:p>
            <a:endParaRPr lang="ko-KR" altLang="en-US" sz="2000"/>
          </a:p>
        </p:txBody>
      </p:sp>
      <p:sp>
        <p:nvSpPr>
          <p:cNvPr id="6" name="Shape 4"/>
          <p:cNvSpPr/>
          <p:nvPr/>
        </p:nvSpPr>
        <p:spPr>
          <a:xfrm>
            <a:off x="3009780" y="3736519"/>
            <a:ext cx="357188" cy="357188"/>
          </a:xfrm>
          <a:prstGeom prst="roundRect">
            <a:avLst>
              <a:gd name="adj" fmla="val 18670"/>
            </a:avLst>
          </a:prstGeom>
          <a:solidFill>
            <a:srgbClr val="D9E2F2"/>
          </a:solidFill>
          <a:ln w="7620">
            <a:solidFill>
              <a:srgbClr val="BFC8D8"/>
            </a:solidFill>
            <a:prstDash val="solid"/>
          </a:ln>
        </p:spPr>
        <p:txBody>
          <a:bodyPr/>
          <a:lstStyle/>
          <a:p>
            <a:endParaRPr lang="ko-KR" altLang="en-US" sz="2000"/>
          </a:p>
        </p:txBody>
      </p:sp>
      <p:sp>
        <p:nvSpPr>
          <p:cNvPr id="7" name="Text 5"/>
          <p:cNvSpPr/>
          <p:nvPr/>
        </p:nvSpPr>
        <p:spPr>
          <a:xfrm>
            <a:off x="3069312" y="3838477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1</a:t>
            </a:r>
            <a:endParaRPr lang="en-US" sz="2000" dirty="0"/>
          </a:p>
        </p:txBody>
      </p:sp>
      <p:sp>
        <p:nvSpPr>
          <p:cNvPr id="8" name="Text 6"/>
          <p:cNvSpPr/>
          <p:nvPr/>
        </p:nvSpPr>
        <p:spPr>
          <a:xfrm>
            <a:off x="2195988" y="2594883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2026년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786169" y="2919090"/>
            <a:ext cx="480441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투자 클로즈 + 식약처 신청</a:t>
            </a:r>
            <a:r>
              <a:rPr lang="en-US" sz="14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양산 설비 구축 · 식품/수의 시장 파운드리 파트너 계약 개시</a:t>
            </a:r>
            <a:endParaRPr lang="en-US" sz="1400" dirty="0"/>
          </a:p>
        </p:txBody>
      </p:sp>
      <p:sp>
        <p:nvSpPr>
          <p:cNvPr id="10" name="Shape 8"/>
          <p:cNvSpPr/>
          <p:nvPr/>
        </p:nvSpPr>
        <p:spPr>
          <a:xfrm>
            <a:off x="5817155" y="3915113"/>
            <a:ext cx="22860" cy="476250"/>
          </a:xfrm>
          <a:prstGeom prst="roundRect">
            <a:avLst>
              <a:gd name="adj" fmla="val 291721"/>
            </a:avLst>
          </a:prstGeom>
          <a:solidFill>
            <a:srgbClr val="BFC8D8"/>
          </a:solidFill>
          <a:ln/>
        </p:spPr>
        <p:txBody>
          <a:bodyPr/>
          <a:lstStyle/>
          <a:p>
            <a:endParaRPr lang="ko-KR" altLang="en-US" sz="2000"/>
          </a:p>
        </p:txBody>
      </p:sp>
      <p:sp>
        <p:nvSpPr>
          <p:cNvPr id="11" name="Shape 9"/>
          <p:cNvSpPr/>
          <p:nvPr/>
        </p:nvSpPr>
        <p:spPr>
          <a:xfrm>
            <a:off x="5649991" y="3736519"/>
            <a:ext cx="357188" cy="357188"/>
          </a:xfrm>
          <a:prstGeom prst="roundRect">
            <a:avLst>
              <a:gd name="adj" fmla="val 18670"/>
            </a:avLst>
          </a:prstGeom>
          <a:solidFill>
            <a:srgbClr val="D9E2F2"/>
          </a:solidFill>
          <a:ln w="7620">
            <a:solidFill>
              <a:srgbClr val="BFC8D8"/>
            </a:solidFill>
            <a:prstDash val="solid"/>
          </a:ln>
        </p:spPr>
        <p:txBody>
          <a:bodyPr/>
          <a:lstStyle/>
          <a:p>
            <a:endParaRPr lang="ko-KR" altLang="en-US" sz="2000"/>
          </a:p>
        </p:txBody>
      </p:sp>
      <p:sp>
        <p:nvSpPr>
          <p:cNvPr id="12" name="Text 10"/>
          <p:cNvSpPr/>
          <p:nvPr/>
        </p:nvSpPr>
        <p:spPr>
          <a:xfrm>
            <a:off x="5709522" y="3838477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2</a:t>
            </a:r>
            <a:endParaRPr lang="en-US" sz="2000" dirty="0"/>
          </a:p>
        </p:txBody>
      </p:sp>
      <p:sp>
        <p:nvSpPr>
          <p:cNvPr id="13" name="Text 11"/>
          <p:cNvSpPr/>
          <p:nvPr/>
        </p:nvSpPr>
        <p:spPr>
          <a:xfrm>
            <a:off x="4836318" y="4478000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2027년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3426380" y="4802208"/>
            <a:ext cx="4804529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국내 식약처 승인</a:t>
            </a:r>
            <a:r>
              <a:rPr lang="en-US" sz="14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TB 진단 · WHO FEND2 글로벌 임상 개시 · 파운드리 1호 고객 제품 출시</a:t>
            </a:r>
            <a:endParaRPr lang="en-US" sz="1400" dirty="0"/>
          </a:p>
        </p:txBody>
      </p:sp>
      <p:sp>
        <p:nvSpPr>
          <p:cNvPr id="15" name="Shape 13"/>
          <p:cNvSpPr/>
          <p:nvPr/>
        </p:nvSpPr>
        <p:spPr>
          <a:xfrm>
            <a:off x="8457485" y="3378703"/>
            <a:ext cx="22860" cy="476250"/>
          </a:xfrm>
          <a:prstGeom prst="roundRect">
            <a:avLst>
              <a:gd name="adj" fmla="val 291721"/>
            </a:avLst>
          </a:prstGeom>
          <a:solidFill>
            <a:srgbClr val="BFC8D8"/>
          </a:solidFill>
          <a:ln/>
        </p:spPr>
        <p:txBody>
          <a:bodyPr/>
          <a:lstStyle/>
          <a:p>
            <a:endParaRPr lang="ko-KR" altLang="en-US" sz="2000"/>
          </a:p>
        </p:txBody>
      </p:sp>
      <p:sp>
        <p:nvSpPr>
          <p:cNvPr id="16" name="Shape 14"/>
          <p:cNvSpPr/>
          <p:nvPr/>
        </p:nvSpPr>
        <p:spPr>
          <a:xfrm>
            <a:off x="8290321" y="3736519"/>
            <a:ext cx="357188" cy="357188"/>
          </a:xfrm>
          <a:prstGeom prst="roundRect">
            <a:avLst>
              <a:gd name="adj" fmla="val 18670"/>
            </a:avLst>
          </a:prstGeom>
          <a:solidFill>
            <a:srgbClr val="D9E2F2"/>
          </a:solidFill>
          <a:ln w="7620">
            <a:solidFill>
              <a:srgbClr val="BFC8D8"/>
            </a:solidFill>
            <a:prstDash val="solid"/>
          </a:ln>
        </p:spPr>
        <p:txBody>
          <a:bodyPr/>
          <a:lstStyle/>
          <a:p>
            <a:endParaRPr lang="ko-KR" altLang="en-US" sz="2000"/>
          </a:p>
        </p:txBody>
      </p:sp>
      <p:sp>
        <p:nvSpPr>
          <p:cNvPr id="17" name="Text 15"/>
          <p:cNvSpPr/>
          <p:nvPr/>
        </p:nvSpPr>
        <p:spPr>
          <a:xfrm>
            <a:off x="8349852" y="3838477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3</a:t>
            </a:r>
            <a:endParaRPr lang="en-US" sz="2000" dirty="0"/>
          </a:p>
        </p:txBody>
      </p:sp>
      <p:sp>
        <p:nvSpPr>
          <p:cNvPr id="18" name="Text 16"/>
          <p:cNvSpPr/>
          <p:nvPr/>
        </p:nvSpPr>
        <p:spPr>
          <a:xfrm>
            <a:off x="7476648" y="2594883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2028년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6066710" y="2919090"/>
            <a:ext cx="4804529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CE 마크 + WHO PQ 신청</a:t>
            </a:r>
            <a:r>
              <a:rPr lang="en-US" sz="14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유럽 시장 진입 · 식품/수의 스케일업 · 파운드리 파트너 3개국 이상 확장</a:t>
            </a:r>
            <a:endParaRPr lang="en-US" sz="1400" dirty="0"/>
          </a:p>
        </p:txBody>
      </p:sp>
      <p:sp>
        <p:nvSpPr>
          <p:cNvPr id="20" name="Shape 18"/>
          <p:cNvSpPr/>
          <p:nvPr/>
        </p:nvSpPr>
        <p:spPr>
          <a:xfrm>
            <a:off x="11097815" y="3915113"/>
            <a:ext cx="22860" cy="476250"/>
          </a:xfrm>
          <a:prstGeom prst="roundRect">
            <a:avLst>
              <a:gd name="adj" fmla="val 291721"/>
            </a:avLst>
          </a:prstGeom>
          <a:solidFill>
            <a:srgbClr val="BFC8D8"/>
          </a:solidFill>
          <a:ln/>
        </p:spPr>
        <p:txBody>
          <a:bodyPr/>
          <a:lstStyle/>
          <a:p>
            <a:endParaRPr lang="ko-KR" altLang="en-US" sz="2000"/>
          </a:p>
        </p:txBody>
      </p:sp>
      <p:sp>
        <p:nvSpPr>
          <p:cNvPr id="21" name="Shape 19"/>
          <p:cNvSpPr/>
          <p:nvPr/>
        </p:nvSpPr>
        <p:spPr>
          <a:xfrm>
            <a:off x="10930651" y="3736519"/>
            <a:ext cx="357188" cy="357188"/>
          </a:xfrm>
          <a:prstGeom prst="roundRect">
            <a:avLst>
              <a:gd name="adj" fmla="val 18670"/>
            </a:avLst>
          </a:prstGeom>
          <a:solidFill>
            <a:srgbClr val="D9E2F2"/>
          </a:solidFill>
          <a:ln w="7620">
            <a:solidFill>
              <a:srgbClr val="BFC8D8"/>
            </a:solidFill>
            <a:prstDash val="solid"/>
          </a:ln>
        </p:spPr>
        <p:txBody>
          <a:bodyPr/>
          <a:lstStyle/>
          <a:p>
            <a:endParaRPr lang="ko-KR" altLang="en-US" sz="2000"/>
          </a:p>
        </p:txBody>
      </p:sp>
      <p:sp>
        <p:nvSpPr>
          <p:cNvPr id="22" name="Text 20"/>
          <p:cNvSpPr/>
          <p:nvPr/>
        </p:nvSpPr>
        <p:spPr>
          <a:xfrm>
            <a:off x="10990182" y="3838477"/>
            <a:ext cx="238125" cy="2976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85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4</a:t>
            </a:r>
            <a:endParaRPr lang="en-US" sz="2000" dirty="0"/>
          </a:p>
        </p:txBody>
      </p:sp>
      <p:sp>
        <p:nvSpPr>
          <p:cNvPr id="23" name="Text 21"/>
          <p:cNvSpPr/>
          <p:nvPr/>
        </p:nvSpPr>
        <p:spPr>
          <a:xfrm>
            <a:off x="10116978" y="4478000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95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2029년</a:t>
            </a:r>
            <a:endParaRPr lang="en-US" sz="1600" dirty="0"/>
          </a:p>
        </p:txBody>
      </p:sp>
      <p:sp>
        <p:nvSpPr>
          <p:cNvPr id="24" name="Text 22"/>
          <p:cNvSpPr/>
          <p:nvPr/>
        </p:nvSpPr>
        <p:spPr>
          <a:xfrm>
            <a:off x="8707040" y="4802208"/>
            <a:ext cx="4804529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18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BEP（손익분기）달성</a:t>
            </a:r>
            <a:r>
              <a:rPr lang="en-US" sz="14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누적 적자 회수 · AMR·dPCR 개발 착수 · 전략적 M&amp;A 협상 개시</a:t>
            </a:r>
            <a:endParaRPr lang="en-US" sz="1400" dirty="0"/>
          </a:p>
        </p:txBody>
      </p:sp>
      <p:sp>
        <p:nvSpPr>
          <p:cNvPr id="25" name="Text 23"/>
          <p:cNvSpPr/>
          <p:nvPr/>
        </p:nvSpPr>
        <p:spPr>
          <a:xfrm>
            <a:off x="795456" y="5554146"/>
            <a:ext cx="2730222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2000" b="1" dirty="0">
                <a:solidFill>
                  <a:srgbClr val="002060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투자금 사용처（총 ₩20〜30억）</a:t>
            </a:r>
            <a:endParaRPr lang="en-US" sz="2000" dirty="0"/>
          </a:p>
        </p:txBody>
      </p:sp>
      <p:sp>
        <p:nvSpPr>
          <p:cNvPr id="26" name="Shape 24"/>
          <p:cNvSpPr/>
          <p:nvPr/>
        </p:nvSpPr>
        <p:spPr>
          <a:xfrm>
            <a:off x="786169" y="5842992"/>
            <a:ext cx="6457950" cy="885468"/>
          </a:xfrm>
          <a:prstGeom prst="roundRect">
            <a:avLst>
              <a:gd name="adj" fmla="val 7531"/>
            </a:avLst>
          </a:prstGeom>
          <a:solidFill>
            <a:srgbClr val="D9E2F2"/>
          </a:solidFill>
          <a:ln w="7620">
            <a:solidFill>
              <a:srgbClr val="BFC8D8"/>
            </a:solidFill>
            <a:prstDash val="solid"/>
          </a:ln>
        </p:spPr>
        <p:txBody>
          <a:bodyPr/>
          <a:lstStyle/>
          <a:p>
            <a:endParaRPr lang="ko-KR" altLang="en-US" sz="2400"/>
          </a:p>
        </p:txBody>
      </p:sp>
      <p:sp>
        <p:nvSpPr>
          <p:cNvPr id="27" name="Text 25"/>
          <p:cNvSpPr/>
          <p:nvPr/>
        </p:nvSpPr>
        <p:spPr>
          <a:xfrm>
            <a:off x="952499" y="6009322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양산 설비</a:t>
            </a:r>
            <a:endParaRPr lang="en-US" dirty="0"/>
          </a:p>
        </p:txBody>
      </p:sp>
      <p:sp>
        <p:nvSpPr>
          <p:cNvPr id="28" name="Text 26"/>
          <p:cNvSpPr/>
          <p:nvPr/>
        </p:nvSpPr>
        <p:spPr>
          <a:xfrm>
            <a:off x="952499" y="6333529"/>
            <a:ext cx="6125289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₩10</a:t>
            </a:r>
            <a:r>
              <a:rPr lang="ko-KR" altLang="en-US" sz="1600" b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억</a:t>
            </a:r>
            <a:r>
              <a:rPr lang="en-US" sz="16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파운드리 생산 능력 확충</a:t>
            </a:r>
            <a:endParaRPr lang="en-US" sz="1600" dirty="0"/>
          </a:p>
        </p:txBody>
      </p:sp>
      <p:sp>
        <p:nvSpPr>
          <p:cNvPr id="29" name="Shape 27"/>
          <p:cNvSpPr/>
          <p:nvPr/>
        </p:nvSpPr>
        <p:spPr>
          <a:xfrm>
            <a:off x="7371039" y="5842992"/>
            <a:ext cx="6457950" cy="885468"/>
          </a:xfrm>
          <a:prstGeom prst="roundRect">
            <a:avLst>
              <a:gd name="adj" fmla="val 7531"/>
            </a:avLst>
          </a:prstGeom>
          <a:solidFill>
            <a:srgbClr val="D9E2F2"/>
          </a:solidFill>
          <a:ln w="7620">
            <a:solidFill>
              <a:srgbClr val="BFC8D8"/>
            </a:solidFill>
            <a:prstDash val="solid"/>
          </a:ln>
        </p:spPr>
        <p:txBody>
          <a:bodyPr/>
          <a:lstStyle/>
          <a:p>
            <a:endParaRPr lang="ko-KR" altLang="en-US" sz="2400"/>
          </a:p>
        </p:txBody>
      </p:sp>
      <p:sp>
        <p:nvSpPr>
          <p:cNvPr id="30" name="Text 28"/>
          <p:cNvSpPr/>
          <p:nvPr/>
        </p:nvSpPr>
        <p:spPr>
          <a:xfrm>
            <a:off x="7537370" y="6009322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식약처+CE 인허가</a:t>
            </a:r>
            <a:endParaRPr lang="en-US" dirty="0"/>
          </a:p>
        </p:txBody>
      </p:sp>
      <p:sp>
        <p:nvSpPr>
          <p:cNvPr id="31" name="Text 29"/>
          <p:cNvSpPr/>
          <p:nvPr/>
        </p:nvSpPr>
        <p:spPr>
          <a:xfrm>
            <a:off x="7537370" y="6333529"/>
            <a:ext cx="6125289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₩5</a:t>
            </a:r>
            <a:r>
              <a:rPr lang="ko-KR" altLang="en-US" sz="1600" b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억</a:t>
            </a:r>
            <a:r>
              <a:rPr lang="en-US" sz="16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핵심 선도 인허가 자체 취득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786169" y="6855380"/>
            <a:ext cx="6457950" cy="885468"/>
          </a:xfrm>
          <a:prstGeom prst="roundRect">
            <a:avLst>
              <a:gd name="adj" fmla="val 7531"/>
            </a:avLst>
          </a:prstGeom>
          <a:solidFill>
            <a:srgbClr val="D9E2F2"/>
          </a:solidFill>
          <a:ln w="7620">
            <a:solidFill>
              <a:srgbClr val="BFC8D8"/>
            </a:solidFill>
            <a:prstDash val="solid"/>
          </a:ln>
        </p:spPr>
        <p:txBody>
          <a:bodyPr/>
          <a:lstStyle/>
          <a:p>
            <a:endParaRPr lang="ko-KR" altLang="en-US" sz="2400"/>
          </a:p>
        </p:txBody>
      </p:sp>
      <p:sp>
        <p:nvSpPr>
          <p:cNvPr id="33" name="Text 31"/>
          <p:cNvSpPr/>
          <p:nvPr/>
        </p:nvSpPr>
        <p:spPr>
          <a:xfrm>
            <a:off x="952499" y="7021711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영업·마케팅</a:t>
            </a:r>
            <a:endParaRPr lang="en-US" dirty="0"/>
          </a:p>
        </p:txBody>
      </p:sp>
      <p:sp>
        <p:nvSpPr>
          <p:cNvPr id="34" name="Text 32"/>
          <p:cNvSpPr/>
          <p:nvPr/>
        </p:nvSpPr>
        <p:spPr>
          <a:xfrm>
            <a:off x="952499" y="7345918"/>
            <a:ext cx="6125289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₩8</a:t>
            </a:r>
            <a:r>
              <a:rPr lang="ko-KR" altLang="en-US" sz="1600" b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억</a:t>
            </a:r>
            <a:r>
              <a:rPr lang="en-US" sz="16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파운드리 파트너 발굴 및 BD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7371039" y="6855380"/>
            <a:ext cx="6457950" cy="885468"/>
          </a:xfrm>
          <a:prstGeom prst="roundRect">
            <a:avLst>
              <a:gd name="adj" fmla="val 7531"/>
            </a:avLst>
          </a:prstGeom>
          <a:solidFill>
            <a:srgbClr val="D9E2F2"/>
          </a:solidFill>
          <a:ln w="7620">
            <a:solidFill>
              <a:srgbClr val="BFC8D8"/>
            </a:solidFill>
            <a:prstDash val="solid"/>
          </a:ln>
        </p:spPr>
        <p:txBody>
          <a:bodyPr/>
          <a:lstStyle/>
          <a:p>
            <a:endParaRPr lang="ko-KR" altLang="en-US" sz="2400"/>
          </a:p>
        </p:txBody>
      </p:sp>
      <p:sp>
        <p:nvSpPr>
          <p:cNvPr id="36" name="Text 34"/>
          <p:cNvSpPr/>
          <p:nvPr/>
        </p:nvSpPr>
        <p:spPr>
          <a:xfrm>
            <a:off x="7537370" y="7021711"/>
            <a:ext cx="1984653" cy="2480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운영 자금</a:t>
            </a:r>
            <a:endParaRPr lang="en-US" dirty="0"/>
          </a:p>
        </p:txBody>
      </p:sp>
      <p:sp>
        <p:nvSpPr>
          <p:cNvPr id="37" name="Text 35"/>
          <p:cNvSpPr/>
          <p:nvPr/>
        </p:nvSpPr>
        <p:spPr>
          <a:xfrm>
            <a:off x="7537370" y="7345918"/>
            <a:ext cx="6125289" cy="2286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₩7</a:t>
            </a:r>
            <a:r>
              <a:rPr lang="ko-KR" altLang="en-US" sz="1600" b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억</a:t>
            </a:r>
            <a:r>
              <a:rPr lang="en-US" sz="16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기술 고도화 및 플랫폼 유지</a:t>
            </a:r>
            <a:endParaRPr lang="en-US" sz="1600" dirty="0"/>
          </a:p>
        </p:txBody>
      </p:sp>
      <p:sp>
        <p:nvSpPr>
          <p:cNvPr id="39" name="Shape 0">
            <a:extLst>
              <a:ext uri="{FF2B5EF4-FFF2-40B4-BE49-F238E27FC236}">
                <a16:creationId xmlns:a16="http://schemas.microsoft.com/office/drawing/2014/main" id="{F188FFF0-8464-B85D-CD44-5074F1531600}"/>
              </a:ext>
            </a:extLst>
          </p:cNvPr>
          <p:cNvSpPr/>
          <p:nvPr/>
        </p:nvSpPr>
        <p:spPr>
          <a:xfrm>
            <a:off x="0" y="-22060"/>
            <a:ext cx="14630400" cy="1173139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  <p:txBody>
          <a:bodyPr/>
          <a:lstStyle/>
          <a:p>
            <a:pPr algn="ctr"/>
            <a:endParaRPr lang="ko-KR" altLang="en-US" sz="2880" dirty="0"/>
          </a:p>
        </p:txBody>
      </p:sp>
      <p:sp>
        <p:nvSpPr>
          <p:cNvPr id="40" name="Text 0">
            <a:extLst>
              <a:ext uri="{FF2B5EF4-FFF2-40B4-BE49-F238E27FC236}">
                <a16:creationId xmlns:a16="http://schemas.microsoft.com/office/drawing/2014/main" id="{146D6A30-FB44-4BD9-EB74-F8FC90F2794F}"/>
              </a:ext>
            </a:extLst>
          </p:cNvPr>
          <p:cNvSpPr/>
          <p:nvPr/>
        </p:nvSpPr>
        <p:spPr>
          <a:xfrm>
            <a:off x="432857" y="320492"/>
            <a:ext cx="10055781" cy="558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350"/>
              </a:lnSpc>
            </a:pPr>
            <a:r>
              <a:rPr lang="ko-KR" altLang="en-US" sz="3500" b="1" dirty="0">
                <a:solidFill>
                  <a:schemeClr val="bg1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시장 기회 </a:t>
            </a:r>
            <a:r>
              <a:rPr lang="en-US" altLang="ko-KR" sz="3500" b="1" dirty="0">
                <a:solidFill>
                  <a:schemeClr val="bg1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&amp; </a:t>
            </a:r>
            <a:r>
              <a:rPr lang="ko-KR" altLang="en-US" sz="3500" b="1" dirty="0">
                <a:solidFill>
                  <a:schemeClr val="bg1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재무 전망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709493" y="1549084"/>
            <a:ext cx="13042821" cy="2496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Printer+카트리지 구조와 파운드리 모델의 </a:t>
            </a:r>
            <a:r>
              <a:rPr lang="en-US" b="1" dirty="0" err="1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결합</a:t>
            </a:r>
            <a:r>
              <a:rPr lang="en-US" b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：</a:t>
            </a:r>
          </a:p>
          <a:p>
            <a:pPr marL="0" indent="0" algn="l">
              <a:lnSpc>
                <a:spcPts val="1950"/>
              </a:lnSpc>
              <a:buNone/>
            </a:pPr>
            <a:r>
              <a:rPr lang="en-US" b="1" dirty="0" err="1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디바이스</a:t>
            </a:r>
            <a:r>
              <a:rPr lang="en-US" b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보급이 영구적인 카트리지 반복 매출을 창출하고, 파운드리 파트너사의 브랜드 제품 출시가 시장 확장 속도를 배가합니다.</a:t>
            </a:r>
            <a:endParaRPr lang="en-US" b="1" dirty="0"/>
          </a:p>
        </p:txBody>
      </p:sp>
      <p:sp>
        <p:nvSpPr>
          <p:cNvPr id="4" name="Shape 2"/>
          <p:cNvSpPr/>
          <p:nvPr/>
        </p:nvSpPr>
        <p:spPr>
          <a:xfrm>
            <a:off x="672346" y="2344128"/>
            <a:ext cx="6558558" cy="5295424"/>
          </a:xfrm>
          <a:prstGeom prst="roundRect">
            <a:avLst>
              <a:gd name="adj" fmla="val 2294"/>
            </a:avLst>
          </a:prstGeom>
          <a:solidFill>
            <a:srgbClr val="4472C2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5" name="Text 3"/>
          <p:cNvSpPr/>
          <p:nvPr/>
        </p:nvSpPr>
        <p:spPr>
          <a:xfrm>
            <a:off x="840938" y="2487479"/>
            <a:ext cx="2108716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3단계 수익 구조</a:t>
            </a:r>
            <a:endParaRPr lang="en-US" sz="1650" dirty="0"/>
          </a:p>
        </p:txBody>
      </p:sp>
      <p:sp>
        <p:nvSpPr>
          <p:cNvPr id="6" name="Text 4"/>
          <p:cNvSpPr/>
          <p:nvPr/>
        </p:nvSpPr>
        <p:spPr>
          <a:xfrm>
            <a:off x="840938" y="2912175"/>
            <a:ext cx="337304" cy="210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Noto Sans KR Light" pitchFamily="34" charset="0"/>
                <a:ea typeface="Noto Sans KR Light" pitchFamily="34" charset="-122"/>
                <a:cs typeface="Noto Sans KR Light" pitchFamily="34" charset="-120"/>
              </a:rPr>
              <a:t>01</a:t>
            </a:r>
            <a:endParaRPr lang="en-US" sz="1300" dirty="0"/>
          </a:p>
        </p:txBody>
      </p:sp>
      <p:sp>
        <p:nvSpPr>
          <p:cNvPr id="7" name="Shape 5"/>
          <p:cNvSpPr/>
          <p:nvPr/>
        </p:nvSpPr>
        <p:spPr>
          <a:xfrm>
            <a:off x="840938" y="3176017"/>
            <a:ext cx="6221373" cy="22860"/>
          </a:xfrm>
          <a:prstGeom prst="rect">
            <a:avLst/>
          </a:prstGeom>
          <a:solidFill>
            <a:srgbClr val="4472C2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8" name="Text 6"/>
          <p:cNvSpPr/>
          <p:nvPr/>
        </p:nvSpPr>
        <p:spPr>
          <a:xfrm>
            <a:off x="840938" y="3306034"/>
            <a:ext cx="2180630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에이아이바이오틱스 공급</a:t>
            </a:r>
            <a:endParaRPr lang="en-US" sz="1650" dirty="0"/>
          </a:p>
        </p:txBody>
      </p:sp>
      <p:sp>
        <p:nvSpPr>
          <p:cNvPr id="9" name="Text 7"/>
          <p:cNvSpPr/>
          <p:nvPr/>
        </p:nvSpPr>
        <p:spPr>
          <a:xfrm>
            <a:off x="840938" y="3712870"/>
            <a:ext cx="6221373" cy="499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디바이스 + 베이스 카트리지（반제품, 추출 시약 포함）를 파운드리 파트너사에 공급. 단가 경쟁력은 원심 유체제어 IP에서 비롯된 구조적 원가 우위.</a:t>
            </a:r>
            <a:endParaRPr lang="en-US" sz="1300" dirty="0"/>
          </a:p>
        </p:txBody>
      </p:sp>
      <p:sp>
        <p:nvSpPr>
          <p:cNvPr id="10" name="Text 8"/>
          <p:cNvSpPr/>
          <p:nvPr/>
        </p:nvSpPr>
        <p:spPr>
          <a:xfrm>
            <a:off x="840938" y="4482014"/>
            <a:ext cx="337304" cy="210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Noto Sans KR Light" pitchFamily="34" charset="0"/>
                <a:ea typeface="Noto Sans KR Light" pitchFamily="34" charset="-122"/>
                <a:cs typeface="Noto Sans KR Light" pitchFamily="34" charset="-120"/>
              </a:rPr>
              <a:t>02</a:t>
            </a:r>
            <a:endParaRPr lang="en-US" sz="1300" dirty="0"/>
          </a:p>
        </p:txBody>
      </p:sp>
      <p:sp>
        <p:nvSpPr>
          <p:cNvPr id="11" name="Shape 9"/>
          <p:cNvSpPr/>
          <p:nvPr/>
        </p:nvSpPr>
        <p:spPr>
          <a:xfrm>
            <a:off x="840938" y="4745856"/>
            <a:ext cx="6221373" cy="22860"/>
          </a:xfrm>
          <a:prstGeom prst="rect">
            <a:avLst/>
          </a:prstGeom>
          <a:solidFill>
            <a:srgbClr val="4472C2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2" name="Text 10"/>
          <p:cNvSpPr/>
          <p:nvPr/>
        </p:nvSpPr>
        <p:spPr>
          <a:xfrm>
            <a:off x="840938" y="4875873"/>
            <a:ext cx="2108716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고객사 타겟 패널 선택</a:t>
            </a:r>
            <a:endParaRPr lang="en-US" sz="1650" dirty="0"/>
          </a:p>
        </p:txBody>
      </p:sp>
      <p:sp>
        <p:nvSpPr>
          <p:cNvPr id="13" name="Text 11"/>
          <p:cNvSpPr/>
          <p:nvPr/>
        </p:nvSpPr>
        <p:spPr>
          <a:xfrm>
            <a:off x="840938" y="5282709"/>
            <a:ext cx="6221373" cy="499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16개 타겟 라이브러리에서 원하는 조합을 자유롭게 선택. 추출 공정 최적화 및 각국 인허가 신청은 고객사 직접 수행.</a:t>
            </a:r>
            <a:endParaRPr lang="en-US" sz="1300" dirty="0"/>
          </a:p>
        </p:txBody>
      </p:sp>
      <p:sp>
        <p:nvSpPr>
          <p:cNvPr id="14" name="Text 12"/>
          <p:cNvSpPr/>
          <p:nvPr/>
        </p:nvSpPr>
        <p:spPr>
          <a:xfrm>
            <a:off x="840938" y="6051853"/>
            <a:ext cx="337304" cy="2108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Noto Sans KR Light" pitchFamily="34" charset="0"/>
                <a:ea typeface="Noto Sans KR Light" pitchFamily="34" charset="-122"/>
                <a:cs typeface="Noto Sans KR Light" pitchFamily="34" charset="-120"/>
              </a:rPr>
              <a:t>03</a:t>
            </a:r>
            <a:endParaRPr lang="en-US" sz="1300" dirty="0"/>
          </a:p>
        </p:txBody>
      </p:sp>
      <p:sp>
        <p:nvSpPr>
          <p:cNvPr id="15" name="Shape 13"/>
          <p:cNvSpPr/>
          <p:nvPr/>
        </p:nvSpPr>
        <p:spPr>
          <a:xfrm>
            <a:off x="840938" y="6315695"/>
            <a:ext cx="6221373" cy="22860"/>
          </a:xfrm>
          <a:prstGeom prst="rect">
            <a:avLst/>
          </a:prstGeom>
          <a:solidFill>
            <a:srgbClr val="4472C2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6" name="Text 14"/>
          <p:cNvSpPr/>
          <p:nvPr/>
        </p:nvSpPr>
        <p:spPr>
          <a:xfrm>
            <a:off x="840938" y="6445712"/>
            <a:ext cx="2108716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FFFFFF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고객 브랜드 완제품 출시</a:t>
            </a:r>
            <a:endParaRPr lang="en-US" sz="1650" dirty="0"/>
          </a:p>
        </p:txBody>
      </p:sp>
      <p:sp>
        <p:nvSpPr>
          <p:cNvPr id="17" name="Text 15"/>
          <p:cNvSpPr/>
          <p:nvPr/>
        </p:nvSpPr>
        <p:spPr>
          <a:xfrm>
            <a:off x="840938" y="6852548"/>
            <a:ext cx="6221373" cy="499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고객사 브랜드로 포장된 최종 카트리지가 시장에 공급. 에이아이바이오틱스는 인허가 리스크 없이 반복 매출 확보.</a:t>
            </a:r>
            <a:endParaRPr lang="en-US" sz="1300" dirty="0"/>
          </a:p>
        </p:txBody>
      </p:sp>
      <p:sp>
        <p:nvSpPr>
          <p:cNvPr id="18" name="Text 16"/>
          <p:cNvSpPr/>
          <p:nvPr/>
        </p:nvSpPr>
        <p:spPr>
          <a:xfrm>
            <a:off x="7528560" y="2487479"/>
            <a:ext cx="2108716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002060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실증된 파트너십 트랙션</a:t>
            </a:r>
            <a:endParaRPr lang="en-US" sz="1650" dirty="0"/>
          </a:p>
        </p:txBody>
      </p:sp>
      <p:sp>
        <p:nvSpPr>
          <p:cNvPr id="19" name="Shape 17"/>
          <p:cNvSpPr/>
          <p:nvPr/>
        </p:nvSpPr>
        <p:spPr>
          <a:xfrm>
            <a:off x="7528560" y="2912175"/>
            <a:ext cx="3086100" cy="1538764"/>
          </a:xfrm>
          <a:prstGeom prst="roundRect">
            <a:avLst>
              <a:gd name="adj" fmla="val 4605"/>
            </a:avLst>
          </a:prstGeom>
          <a:solidFill>
            <a:srgbClr val="FFFFFF"/>
          </a:solidFill>
          <a:ln w="22860">
            <a:solidFill>
              <a:srgbClr val="BFC8D8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0" name="Text 18"/>
          <p:cNvSpPr/>
          <p:nvPr/>
        </p:nvSpPr>
        <p:spPr>
          <a:xfrm>
            <a:off x="7720013" y="3103627"/>
            <a:ext cx="2108716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정부 R&amp;D 보조금</a:t>
            </a:r>
            <a:endParaRPr lang="en-US" sz="1650" dirty="0"/>
          </a:p>
        </p:txBody>
      </p:sp>
      <p:sp>
        <p:nvSpPr>
          <p:cNvPr id="21" name="Text 19"/>
          <p:cNvSpPr/>
          <p:nvPr/>
        </p:nvSpPr>
        <p:spPr>
          <a:xfrm>
            <a:off x="7720013" y="3510464"/>
            <a:ext cx="2703195" cy="499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₩14억 수령（국가 </a:t>
            </a:r>
            <a:r>
              <a:rPr lang="en-US" sz="1300" dirty="0" err="1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과제</a:t>
            </a:r>
            <a:r>
              <a:rPr lang="en-US" sz="13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1</a:t>
            </a:r>
            <a:r>
              <a:rPr lang="en-US" altLang="ko-KR" sz="13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0</a:t>
            </a:r>
            <a:r>
              <a:rPr lang="ko-KR" altLang="en-US" sz="13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여</a:t>
            </a:r>
            <a:r>
              <a:rPr lang="en-US" sz="1300" dirty="0" err="1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건</a:t>
            </a:r>
            <a:r>
              <a:rPr lang="en-US" sz="13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）</a:t>
            </a:r>
          </a:p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— 기술 신뢰성 공인</a:t>
            </a:r>
            <a:endParaRPr lang="en-US" sz="1300" dirty="0"/>
          </a:p>
        </p:txBody>
      </p:sp>
      <p:sp>
        <p:nvSpPr>
          <p:cNvPr id="22" name="Shape 20"/>
          <p:cNvSpPr/>
          <p:nvPr/>
        </p:nvSpPr>
        <p:spPr>
          <a:xfrm>
            <a:off x="10758011" y="2912175"/>
            <a:ext cx="3086219" cy="1538764"/>
          </a:xfrm>
          <a:prstGeom prst="roundRect">
            <a:avLst>
              <a:gd name="adj" fmla="val 4605"/>
            </a:avLst>
          </a:prstGeom>
          <a:solidFill>
            <a:srgbClr val="FFFFFF"/>
          </a:solidFill>
          <a:ln w="22860">
            <a:solidFill>
              <a:srgbClr val="BFC8D8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3" name="Text 21"/>
          <p:cNvSpPr/>
          <p:nvPr/>
        </p:nvSpPr>
        <p:spPr>
          <a:xfrm>
            <a:off x="10949464" y="3103627"/>
            <a:ext cx="2108716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（주）Mycodx</a:t>
            </a:r>
            <a:endParaRPr lang="en-US" sz="1650" dirty="0"/>
          </a:p>
        </p:txBody>
      </p:sp>
      <p:sp>
        <p:nvSpPr>
          <p:cNvPr id="24" name="Text 22"/>
          <p:cNvSpPr/>
          <p:nvPr/>
        </p:nvSpPr>
        <p:spPr>
          <a:xfrm>
            <a:off x="10949464" y="3510464"/>
            <a:ext cx="2703314" cy="7490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결핵·축산 진단 상용화 파운드리 파트너. 전 국립마산결핵병원 연구소장 참여.</a:t>
            </a:r>
            <a:endParaRPr lang="en-US" sz="1300" dirty="0"/>
          </a:p>
        </p:txBody>
      </p:sp>
      <p:sp>
        <p:nvSpPr>
          <p:cNvPr id="25" name="Shape 23"/>
          <p:cNvSpPr/>
          <p:nvPr/>
        </p:nvSpPr>
        <p:spPr>
          <a:xfrm>
            <a:off x="7528560" y="4594290"/>
            <a:ext cx="3086100" cy="1289090"/>
          </a:xfrm>
          <a:prstGeom prst="roundRect">
            <a:avLst>
              <a:gd name="adj" fmla="val 5497"/>
            </a:avLst>
          </a:prstGeom>
          <a:solidFill>
            <a:srgbClr val="FFFFFF"/>
          </a:solidFill>
          <a:ln w="22860">
            <a:solidFill>
              <a:srgbClr val="BFC8D8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6" name="Text 24"/>
          <p:cNvSpPr/>
          <p:nvPr/>
        </p:nvSpPr>
        <p:spPr>
          <a:xfrm>
            <a:off x="7720013" y="4785742"/>
            <a:ext cx="2108716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알츠코리아</a:t>
            </a:r>
            <a:endParaRPr lang="en-US" sz="1650" dirty="0"/>
          </a:p>
        </p:txBody>
      </p:sp>
      <p:sp>
        <p:nvSpPr>
          <p:cNvPr id="27" name="Text 25"/>
          <p:cNvSpPr/>
          <p:nvPr/>
        </p:nvSpPr>
        <p:spPr>
          <a:xfrm>
            <a:off x="7720013" y="5192579"/>
            <a:ext cx="2703195" cy="499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치매 바이오마커 3년 공동 연구. 신경과학 타겟 파운드리 파트너 후보.</a:t>
            </a:r>
            <a:endParaRPr lang="en-US" sz="1300" dirty="0"/>
          </a:p>
        </p:txBody>
      </p:sp>
      <p:sp>
        <p:nvSpPr>
          <p:cNvPr id="28" name="Shape 26"/>
          <p:cNvSpPr/>
          <p:nvPr/>
        </p:nvSpPr>
        <p:spPr>
          <a:xfrm>
            <a:off x="10758011" y="4594290"/>
            <a:ext cx="3086219" cy="1289090"/>
          </a:xfrm>
          <a:prstGeom prst="roundRect">
            <a:avLst>
              <a:gd name="adj" fmla="val 5497"/>
            </a:avLst>
          </a:prstGeom>
          <a:solidFill>
            <a:srgbClr val="FFFFFF"/>
          </a:solidFill>
          <a:ln w="22860">
            <a:solidFill>
              <a:srgbClr val="BFC8D8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29" name="Text 27"/>
          <p:cNvSpPr/>
          <p:nvPr/>
        </p:nvSpPr>
        <p:spPr>
          <a:xfrm>
            <a:off x="10949464" y="4785742"/>
            <a:ext cx="2108716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축협 지역 본부</a:t>
            </a:r>
            <a:endParaRPr lang="en-US" sz="1650" dirty="0"/>
          </a:p>
        </p:txBody>
      </p:sp>
      <p:sp>
        <p:nvSpPr>
          <p:cNvPr id="30" name="Text 28"/>
          <p:cNvSpPr/>
          <p:nvPr/>
        </p:nvSpPr>
        <p:spPr>
          <a:xfrm>
            <a:off x="10949464" y="5192579"/>
            <a:ext cx="2703314" cy="4993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축산 E. coli PCR POC 현장 파일럿 진행 중. 수의 시장 파운드리 모델 실증.</a:t>
            </a:r>
            <a:endParaRPr lang="en-US" sz="1300" dirty="0"/>
          </a:p>
        </p:txBody>
      </p:sp>
      <p:sp>
        <p:nvSpPr>
          <p:cNvPr id="31" name="Shape 29"/>
          <p:cNvSpPr/>
          <p:nvPr/>
        </p:nvSpPr>
        <p:spPr>
          <a:xfrm>
            <a:off x="7528560" y="6026731"/>
            <a:ext cx="6315670" cy="1039416"/>
          </a:xfrm>
          <a:prstGeom prst="roundRect">
            <a:avLst>
              <a:gd name="adj" fmla="val 6817"/>
            </a:avLst>
          </a:prstGeom>
          <a:solidFill>
            <a:srgbClr val="FFFFFF"/>
          </a:solidFill>
          <a:ln w="22860">
            <a:solidFill>
              <a:srgbClr val="BFC8D8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32" name="Text 30"/>
          <p:cNvSpPr/>
          <p:nvPr/>
        </p:nvSpPr>
        <p:spPr>
          <a:xfrm>
            <a:off x="7720013" y="6218183"/>
            <a:ext cx="2108716" cy="2634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WHO 샘플 시험</a:t>
            </a:r>
            <a:endParaRPr lang="en-US" sz="1650" dirty="0"/>
          </a:p>
        </p:txBody>
      </p:sp>
      <p:sp>
        <p:nvSpPr>
          <p:cNvPr id="33" name="Text 31"/>
          <p:cNvSpPr/>
          <p:nvPr/>
        </p:nvSpPr>
        <p:spPr>
          <a:xfrm>
            <a:off x="7720013" y="6625020"/>
            <a:ext cx="5932765" cy="2496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LUKIN 13/15 vs GeneXpert 12/15 — 플랫폼 성능 독립 검증 완료.</a:t>
            </a:r>
            <a:endParaRPr lang="en-US" sz="1300" dirty="0"/>
          </a:p>
        </p:txBody>
      </p:sp>
      <p:sp>
        <p:nvSpPr>
          <p:cNvPr id="35" name="Shape 0">
            <a:extLst>
              <a:ext uri="{FF2B5EF4-FFF2-40B4-BE49-F238E27FC236}">
                <a16:creationId xmlns:a16="http://schemas.microsoft.com/office/drawing/2014/main" id="{0BBC4883-F10F-E48E-DA76-5F534C5F9C7D}"/>
              </a:ext>
            </a:extLst>
          </p:cNvPr>
          <p:cNvSpPr/>
          <p:nvPr/>
        </p:nvSpPr>
        <p:spPr>
          <a:xfrm>
            <a:off x="0" y="-22060"/>
            <a:ext cx="14630400" cy="1173139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  <p:txBody>
          <a:bodyPr/>
          <a:lstStyle/>
          <a:p>
            <a:pPr algn="ctr"/>
            <a:endParaRPr lang="ko-KR" altLang="en-US" sz="2880" dirty="0"/>
          </a:p>
        </p:txBody>
      </p:sp>
      <p:sp>
        <p:nvSpPr>
          <p:cNvPr id="36" name="Text 0">
            <a:extLst>
              <a:ext uri="{FF2B5EF4-FFF2-40B4-BE49-F238E27FC236}">
                <a16:creationId xmlns:a16="http://schemas.microsoft.com/office/drawing/2014/main" id="{2017AB47-850B-0B3F-B79A-3FAD1BD88D0B}"/>
              </a:ext>
            </a:extLst>
          </p:cNvPr>
          <p:cNvSpPr/>
          <p:nvPr/>
        </p:nvSpPr>
        <p:spPr>
          <a:xfrm>
            <a:off x="432857" y="320492"/>
            <a:ext cx="10055781" cy="558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350"/>
              </a:lnSpc>
            </a:pPr>
            <a:r>
              <a:rPr lang="ko-KR" altLang="en-US" sz="3500" b="1" dirty="0">
                <a:solidFill>
                  <a:schemeClr val="bg1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비즈니스 모델 </a:t>
            </a:r>
            <a:r>
              <a:rPr lang="en-US" altLang="ko-KR" sz="3500" b="1" dirty="0">
                <a:solidFill>
                  <a:schemeClr val="bg1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&amp; </a:t>
            </a:r>
            <a:r>
              <a:rPr lang="ko-KR" altLang="en-US" sz="3500" b="1" dirty="0">
                <a:solidFill>
                  <a:schemeClr val="bg1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실증된 </a:t>
            </a:r>
            <a:r>
              <a:rPr lang="ko-KR" altLang="en-US" sz="3500" b="1" dirty="0" err="1">
                <a:solidFill>
                  <a:schemeClr val="bg1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트랙션</a:t>
            </a:r>
            <a:endParaRPr lang="ko-KR" altLang="en-US" sz="3500" b="1" dirty="0">
              <a:solidFill>
                <a:schemeClr val="bg1"/>
              </a:solidFill>
              <a:latin typeface="Noto Sans KR Bold" pitchFamily="34" charset="0"/>
              <a:ea typeface="Noto Sans KR Bold" pitchFamily="34" charset="-122"/>
              <a:cs typeface="Noto Sans KR Bold" pitchFamily="34" charset="-12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793671" y="1442679"/>
            <a:ext cx="13042821" cy="5990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600" b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삼성전자 반도체 정밀 공학 × 감염병 임상 </a:t>
            </a:r>
            <a:r>
              <a:rPr lang="en-US" sz="1600" b="1" dirty="0" err="1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전문성의</a:t>
            </a:r>
            <a:r>
              <a:rPr lang="en-US" sz="1600" b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결합</a:t>
            </a:r>
            <a:r>
              <a:rPr lang="ko-KR" altLang="en-US" sz="1600" b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과 주요 </a:t>
            </a:r>
            <a:r>
              <a:rPr lang="en-US" altLang="ko-KR" sz="1600" b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Foundry partner</a:t>
            </a:r>
            <a:r>
              <a:rPr lang="ko-KR" altLang="en-US" sz="1600" b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는 국내 최고 수준의 전문가 집단</a:t>
            </a:r>
            <a:r>
              <a:rPr lang="en-US" sz="1600" b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.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ko-KR" altLang="en-US" sz="1600" b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</a:rPr>
              <a:t>반도체 장비 조립 전문 기업의 협력으로 디바이스 신뢰성 재고 </a:t>
            </a:r>
            <a:endParaRPr lang="en-US" sz="1600" b="1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149" y="2793563"/>
            <a:ext cx="228600" cy="22860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2449116" y="237672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마상배 CEO / CTO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2449116" y="2805946"/>
            <a:ext cx="4742021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삼성전자</a:t>
            </a:r>
            <a:r>
              <a:rPr lang="en-US" sz="155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PVD 공정 엔지니어 8년. SCM / 글로벌 외주 생산 관리（SMIC·HHNEC·GSMC）. </a:t>
            </a:r>
            <a:r>
              <a:rPr lang="en-US" sz="1550" b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옵토레인</a:t>
            </a:r>
            <a:r>
              <a:rPr lang="en-US" sz="155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PCR 디바이스 개발·생산 본부장 역임. 한양대학교 화학공학과. </a:t>
            </a:r>
          </a:p>
          <a:p>
            <a:pPr marL="285750" indent="-285750" algn="l">
              <a:lnSpc>
                <a:spcPts val="2500"/>
              </a:lnSpc>
              <a:buFont typeface="Wingdings" pitchFamily="2" charset="2"/>
              <a:buChar char="Ø"/>
            </a:pPr>
            <a:r>
              <a:rPr lang="en-US" sz="1550" i="1" dirty="0" err="1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반도체</a:t>
            </a:r>
            <a:r>
              <a:rPr lang="en-US" sz="1550" i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ko-KR" altLang="en-US" sz="1550" i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정밀공정제어 기술을 </a:t>
            </a:r>
            <a:r>
              <a:rPr lang="en-US" altLang="ko-KR" sz="1550" i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PCR </a:t>
            </a:r>
            <a:r>
              <a:rPr lang="ko-KR" altLang="en-US" sz="1550" i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기술에 적용 </a:t>
            </a:r>
            <a:endParaRPr lang="en-US" altLang="ko-KR" sz="1550" i="1" dirty="0">
              <a:solidFill>
                <a:srgbClr val="000000"/>
              </a:solidFill>
              <a:latin typeface="Noto Sans KR" pitchFamily="34" charset="0"/>
              <a:ea typeface="Noto Sans KR" pitchFamily="34" charset="-122"/>
              <a:cs typeface="Noto Sans KR" pitchFamily="34" charset="-120"/>
            </a:endParaRPr>
          </a:p>
          <a:p>
            <a:pPr marL="285750" indent="-285750" algn="l">
              <a:lnSpc>
                <a:spcPts val="2500"/>
              </a:lnSpc>
              <a:buFont typeface="Wingdings" pitchFamily="2" charset="2"/>
              <a:buChar char="Ø"/>
            </a:pPr>
            <a:r>
              <a:rPr lang="ko-KR" altLang="en-US" sz="1550" i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</a:rPr>
              <a:t>미세공정 개발 및 양산화</a:t>
            </a:r>
            <a:r>
              <a:rPr lang="en-US" altLang="ko-KR" sz="1550" i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</a:rPr>
              <a:t>/QC </a:t>
            </a:r>
            <a:r>
              <a:rPr lang="ko-KR" altLang="en-US" sz="1550" i="1" dirty="0" err="1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</a:rPr>
              <a:t>에</a:t>
            </a:r>
            <a:r>
              <a:rPr lang="ko-KR" altLang="en-US" sz="1550" i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</a:rPr>
              <a:t> 최적화된 기술 </a:t>
            </a:r>
            <a:r>
              <a:rPr lang="en-US" altLang="ko-KR" sz="1550" i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</a:rPr>
              <a:t> </a:t>
            </a:r>
            <a:r>
              <a:rPr lang="ko-KR" altLang="en-US" sz="1550" i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</a:rPr>
              <a:t>보유 </a:t>
            </a:r>
            <a:endParaRPr lang="en-US" sz="155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8503" y="2793563"/>
            <a:ext cx="228600" cy="228600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9094589" y="2376726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마상혁 CEO（M.D.）</a:t>
            </a:r>
            <a:endParaRPr lang="en-US" sz="1950" dirty="0"/>
          </a:p>
        </p:txBody>
      </p:sp>
      <p:sp>
        <p:nvSpPr>
          <p:cNvPr id="13" name="Text 9"/>
          <p:cNvSpPr/>
          <p:nvPr/>
        </p:nvSpPr>
        <p:spPr>
          <a:xfrm>
            <a:off x="9094589" y="2805946"/>
            <a:ext cx="4742021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창원 파티마병원</a:t>
            </a:r>
            <a:r>
              <a:rPr lang="en-US" sz="155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소아청소년과 주임과장. 경상남도 의사회 감염병 대책위원장. 국무총리상·보건복지부장관상 수상. 경북대 의대·고신대 의학 박사. </a:t>
            </a:r>
          </a:p>
          <a:p>
            <a:pPr marL="285750" indent="-285750" algn="l">
              <a:lnSpc>
                <a:spcPts val="2500"/>
              </a:lnSpc>
              <a:buFont typeface="Wingdings" pitchFamily="2" charset="2"/>
              <a:buChar char="Ø"/>
            </a:pPr>
            <a:r>
              <a:rPr lang="en-US" sz="1550" i="1" dirty="0" err="1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감염병</a:t>
            </a:r>
            <a:r>
              <a:rPr lang="en-US" sz="1550" i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분야 30년 이상의 </a:t>
            </a:r>
            <a:r>
              <a:rPr lang="en-US" sz="1550" i="1" dirty="0" err="1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임상</a:t>
            </a:r>
            <a:r>
              <a:rPr lang="en-US" sz="1550" i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1550" i="1" dirty="0" err="1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네</a:t>
            </a:r>
            <a:r>
              <a:rPr lang="ko-KR" altLang="en-US" sz="1550" i="1" dirty="0" err="1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트워크</a:t>
            </a:r>
            <a:r>
              <a:rPr lang="en-US" altLang="ko-KR" sz="1550" i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.</a:t>
            </a:r>
            <a:r>
              <a:rPr lang="ko-KR" altLang="en-US" sz="1550" i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endParaRPr lang="en-US" altLang="ko-KR" sz="1550" i="1" dirty="0">
              <a:solidFill>
                <a:srgbClr val="000000"/>
              </a:solidFill>
              <a:latin typeface="Noto Sans KR" pitchFamily="34" charset="0"/>
              <a:ea typeface="Noto Sans KR" pitchFamily="34" charset="-122"/>
              <a:cs typeface="Noto Sans KR" pitchFamily="34" charset="-120"/>
            </a:endParaRPr>
          </a:p>
          <a:p>
            <a:pPr marL="285750" indent="-285750" algn="l">
              <a:lnSpc>
                <a:spcPts val="2500"/>
              </a:lnSpc>
              <a:buFont typeface="Wingdings" pitchFamily="2" charset="2"/>
              <a:buChar char="Ø"/>
            </a:pPr>
            <a:r>
              <a:rPr lang="ko-KR" altLang="en-US" sz="1550" i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국내 최고 전문가 그룹</a:t>
            </a:r>
            <a:endParaRPr lang="en-US" altLang="ko-KR" sz="1550" i="1" dirty="0">
              <a:solidFill>
                <a:srgbClr val="000000"/>
              </a:solidFill>
              <a:latin typeface="Noto Sans KR" pitchFamily="34" charset="0"/>
              <a:ea typeface="Noto Sans KR" pitchFamily="34" charset="-122"/>
              <a:cs typeface="Noto Sans KR" pitchFamily="34" charset="-120"/>
            </a:endParaRPr>
          </a:p>
        </p:txBody>
      </p:sp>
      <p:sp>
        <p:nvSpPr>
          <p:cNvPr id="14" name="Text 10"/>
          <p:cNvSpPr/>
          <p:nvPr/>
        </p:nvSpPr>
        <p:spPr>
          <a:xfrm>
            <a:off x="793791" y="4728567"/>
            <a:ext cx="4742021" cy="4887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2060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핵심 </a:t>
            </a:r>
            <a:r>
              <a:rPr lang="en-US" sz="1950" b="1" dirty="0" err="1">
                <a:solidFill>
                  <a:srgbClr val="002060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파트너</a:t>
            </a:r>
            <a:r>
              <a:rPr lang="en-US" sz="1950" b="1" dirty="0">
                <a:solidFill>
                  <a:srgbClr val="002060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 </a:t>
            </a:r>
            <a:r>
              <a:rPr lang="en-US" sz="1950" b="1" dirty="0" err="1">
                <a:solidFill>
                  <a:srgbClr val="002060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네트워크</a:t>
            </a:r>
            <a:r>
              <a:rPr lang="en-US" sz="1950" b="1" dirty="0">
                <a:solidFill>
                  <a:srgbClr val="002060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[ Virtual Team ] </a:t>
            </a:r>
            <a:endParaRPr lang="en-US" sz="1950" dirty="0"/>
          </a:p>
        </p:txBody>
      </p:sp>
      <p:sp>
        <p:nvSpPr>
          <p:cNvPr id="15" name="Shape 11"/>
          <p:cNvSpPr/>
          <p:nvPr/>
        </p:nvSpPr>
        <p:spPr>
          <a:xfrm>
            <a:off x="793671" y="5274657"/>
            <a:ext cx="3150065" cy="1476256"/>
          </a:xfrm>
          <a:prstGeom prst="roundRect">
            <a:avLst>
              <a:gd name="adj" fmla="val 5647"/>
            </a:avLst>
          </a:prstGeom>
          <a:solidFill>
            <a:srgbClr val="D9E2F2"/>
          </a:solidFill>
          <a:ln w="7620">
            <a:solidFill>
              <a:srgbClr val="BFC8D8"/>
            </a:solidFill>
            <a:prstDash val="solid"/>
          </a:ln>
        </p:spPr>
        <p:txBody>
          <a:bodyPr/>
          <a:lstStyle/>
          <a:p>
            <a:endParaRPr lang="ko-KR" altLang="en-US">
              <a:latin typeface="+mn-ea"/>
            </a:endParaRPr>
          </a:p>
        </p:txBody>
      </p:sp>
      <p:sp>
        <p:nvSpPr>
          <p:cNvPr id="16" name="Text 12"/>
          <p:cNvSpPr/>
          <p:nvPr/>
        </p:nvSpPr>
        <p:spPr>
          <a:xfrm>
            <a:off x="947597" y="5480635"/>
            <a:ext cx="185396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+mn-ea"/>
                <a:cs typeface="Noto Sans KR Bold" pitchFamily="34" charset="-120"/>
              </a:rPr>
              <a:t>（주）Mycodx</a:t>
            </a:r>
            <a:endParaRPr lang="en-US" sz="1950" dirty="0">
              <a:latin typeface="+mn-ea"/>
            </a:endParaRPr>
          </a:p>
        </p:txBody>
      </p:sp>
      <p:sp>
        <p:nvSpPr>
          <p:cNvPr id="17" name="Text 13"/>
          <p:cNvSpPr/>
          <p:nvPr/>
        </p:nvSpPr>
        <p:spPr>
          <a:xfrm>
            <a:off x="947597" y="5909856"/>
            <a:ext cx="284221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 err="1">
                <a:solidFill>
                  <a:srgbClr val="000000"/>
                </a:solidFill>
                <a:latin typeface="+mn-ea"/>
                <a:cs typeface="Noto Sans KR" pitchFamily="34" charset="-120"/>
              </a:rPr>
              <a:t>결핵</a:t>
            </a:r>
            <a:r>
              <a:rPr lang="en-US" sz="1550" dirty="0">
                <a:solidFill>
                  <a:srgbClr val="000000"/>
                </a:solidFill>
                <a:latin typeface="+mn-ea"/>
                <a:cs typeface="Noto Sans KR" pitchFamily="34" charset="-120"/>
              </a:rPr>
              <a:t> </a:t>
            </a:r>
            <a:r>
              <a:rPr lang="ko-KR" altLang="en-US" sz="1550" dirty="0">
                <a:solidFill>
                  <a:srgbClr val="000000"/>
                </a:solidFill>
                <a:latin typeface="+mn-ea"/>
                <a:cs typeface="Noto Sans KR" pitchFamily="34" charset="-120"/>
              </a:rPr>
              <a:t>진단 </a:t>
            </a:r>
            <a:r>
              <a:rPr lang="en-US" sz="1550" dirty="0">
                <a:solidFill>
                  <a:srgbClr val="000000"/>
                </a:solidFill>
                <a:latin typeface="+mn-ea"/>
                <a:cs typeface="Noto Sans KR" pitchFamily="34" charset="-120"/>
              </a:rPr>
              <a:t> </a:t>
            </a:r>
            <a:r>
              <a:rPr lang="en-US" sz="1550" dirty="0" err="1">
                <a:solidFill>
                  <a:srgbClr val="000000"/>
                </a:solidFill>
                <a:latin typeface="+mn-ea"/>
                <a:cs typeface="Noto Sans KR" pitchFamily="34" charset="-120"/>
              </a:rPr>
              <a:t>파트너</a:t>
            </a:r>
            <a:r>
              <a:rPr lang="en-US" sz="1550" dirty="0">
                <a:solidFill>
                  <a:srgbClr val="000000"/>
                </a:solidFill>
                <a:latin typeface="+mn-ea"/>
                <a:cs typeface="Noto Sans KR" pitchFamily="34" charset="-120"/>
              </a:rPr>
              <a:t> 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+mn-ea"/>
                <a:cs typeface="Noto Sans KR" pitchFamily="34" charset="-120"/>
              </a:rPr>
              <a:t> 전 국립마산결핵병원 연구소장</a:t>
            </a:r>
            <a:endParaRPr lang="en-US" sz="1550" dirty="0">
              <a:latin typeface="+mn-ea"/>
            </a:endParaRPr>
          </a:p>
        </p:txBody>
      </p:sp>
      <p:sp>
        <p:nvSpPr>
          <p:cNvPr id="18" name="Shape 14"/>
          <p:cNvSpPr/>
          <p:nvPr/>
        </p:nvSpPr>
        <p:spPr>
          <a:xfrm>
            <a:off x="4091968" y="5274657"/>
            <a:ext cx="3150154" cy="1476256"/>
          </a:xfrm>
          <a:prstGeom prst="roundRect">
            <a:avLst>
              <a:gd name="adj" fmla="val 5647"/>
            </a:avLst>
          </a:prstGeom>
          <a:solidFill>
            <a:srgbClr val="D9E2F2"/>
          </a:solidFill>
          <a:ln w="7620">
            <a:solidFill>
              <a:srgbClr val="BFC8D8"/>
            </a:solidFill>
            <a:prstDash val="solid"/>
          </a:ln>
        </p:spPr>
        <p:txBody>
          <a:bodyPr/>
          <a:lstStyle/>
          <a:p>
            <a:endParaRPr lang="ko-KR" altLang="en-US">
              <a:latin typeface="+mn-ea"/>
            </a:endParaRPr>
          </a:p>
        </p:txBody>
      </p:sp>
      <p:sp>
        <p:nvSpPr>
          <p:cNvPr id="19" name="Text 15"/>
          <p:cNvSpPr/>
          <p:nvPr/>
        </p:nvSpPr>
        <p:spPr>
          <a:xfrm>
            <a:off x="4245894" y="5480635"/>
            <a:ext cx="185396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+mn-ea"/>
                <a:cs typeface="Noto Sans KR Bold" pitchFamily="34" charset="-120"/>
              </a:rPr>
              <a:t>알츠코리아 / </a:t>
            </a:r>
            <a:r>
              <a:rPr lang="en-US" sz="1950" b="1" dirty="0" err="1">
                <a:solidFill>
                  <a:srgbClr val="000000"/>
                </a:solidFill>
                <a:latin typeface="+mn-ea"/>
                <a:cs typeface="Noto Sans KR Bold" pitchFamily="34" charset="-120"/>
              </a:rPr>
              <a:t>김</a:t>
            </a:r>
            <a:r>
              <a:rPr lang="ko-KR" altLang="en-US" sz="1950" b="1" dirty="0">
                <a:solidFill>
                  <a:srgbClr val="000000"/>
                </a:solidFill>
                <a:latin typeface="+mn-ea"/>
                <a:cs typeface="Noto Sans KR Bold" pitchFamily="34" charset="-120"/>
              </a:rPr>
              <a:t>명옥</a:t>
            </a:r>
            <a:r>
              <a:rPr lang="en-US" sz="1950" b="1" dirty="0" err="1">
                <a:solidFill>
                  <a:srgbClr val="000000"/>
                </a:solidFill>
                <a:latin typeface="+mn-ea"/>
                <a:cs typeface="Noto Sans KR Bold" pitchFamily="34" charset="-120"/>
              </a:rPr>
              <a:t>교수</a:t>
            </a:r>
            <a:endParaRPr lang="en-US" sz="1950" dirty="0">
              <a:latin typeface="+mn-ea"/>
            </a:endParaRPr>
          </a:p>
        </p:txBody>
      </p:sp>
      <p:sp>
        <p:nvSpPr>
          <p:cNvPr id="20" name="Text 16"/>
          <p:cNvSpPr/>
          <p:nvPr/>
        </p:nvSpPr>
        <p:spPr>
          <a:xfrm>
            <a:off x="4245894" y="5909856"/>
            <a:ext cx="284230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+mn-ea"/>
                <a:cs typeface="Noto Sans KR" pitchFamily="34" charset="-120"/>
              </a:rPr>
              <a:t>치매 연구 30년 </a:t>
            </a:r>
            <a:r>
              <a:rPr lang="ko-KR" altLang="en-US" sz="1550" dirty="0">
                <a:solidFill>
                  <a:srgbClr val="000000"/>
                </a:solidFill>
                <a:latin typeface="+mn-ea"/>
                <a:cs typeface="Noto Sans KR" pitchFamily="34" charset="-120"/>
              </a:rPr>
              <a:t>국내 최고 전문가 </a:t>
            </a:r>
            <a:endParaRPr lang="en-US" altLang="ko-KR" sz="1550" dirty="0">
              <a:solidFill>
                <a:srgbClr val="000000"/>
              </a:solidFill>
              <a:latin typeface="+mn-ea"/>
              <a:cs typeface="Noto Sans KR" pitchFamily="34" charset="-120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+mn-ea"/>
              </a:rPr>
              <a:t>miRNA </a:t>
            </a:r>
            <a:r>
              <a:rPr lang="ko-KR" altLang="en-US" sz="1400" dirty="0">
                <a:solidFill>
                  <a:srgbClr val="000000"/>
                </a:solidFill>
                <a:latin typeface="+mn-ea"/>
              </a:rPr>
              <a:t>기반 치매 진단기술 공동 개발 </a:t>
            </a:r>
            <a:endParaRPr lang="en-US" sz="1400" dirty="0">
              <a:latin typeface="+mn-ea"/>
            </a:endParaRPr>
          </a:p>
        </p:txBody>
      </p:sp>
      <p:sp>
        <p:nvSpPr>
          <p:cNvPr id="21" name="Shape 17"/>
          <p:cNvSpPr/>
          <p:nvPr/>
        </p:nvSpPr>
        <p:spPr>
          <a:xfrm>
            <a:off x="7390354" y="5274657"/>
            <a:ext cx="3150065" cy="1476256"/>
          </a:xfrm>
          <a:prstGeom prst="roundRect">
            <a:avLst>
              <a:gd name="adj" fmla="val 5647"/>
            </a:avLst>
          </a:prstGeom>
          <a:solidFill>
            <a:srgbClr val="D9E2F2"/>
          </a:solidFill>
          <a:ln w="7620">
            <a:solidFill>
              <a:srgbClr val="BFC8D8"/>
            </a:solidFill>
            <a:prstDash val="solid"/>
          </a:ln>
        </p:spPr>
        <p:txBody>
          <a:bodyPr/>
          <a:lstStyle/>
          <a:p>
            <a:endParaRPr lang="ko-KR" altLang="en-US">
              <a:latin typeface="+mn-ea"/>
            </a:endParaRPr>
          </a:p>
        </p:txBody>
      </p:sp>
      <p:sp>
        <p:nvSpPr>
          <p:cNvPr id="22" name="Text 18"/>
          <p:cNvSpPr/>
          <p:nvPr/>
        </p:nvSpPr>
        <p:spPr>
          <a:xfrm>
            <a:off x="7544280" y="5480635"/>
            <a:ext cx="21382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000000"/>
                </a:solidFill>
                <a:latin typeface="+mn-ea"/>
                <a:cs typeface="Noto Sans KR Bold" pitchFamily="34" charset="-120"/>
              </a:rPr>
              <a:t>JTN/ABR</a:t>
            </a:r>
            <a:endParaRPr lang="en-US" sz="1950" dirty="0">
              <a:latin typeface="+mn-ea"/>
            </a:endParaRPr>
          </a:p>
        </p:txBody>
      </p:sp>
      <p:sp>
        <p:nvSpPr>
          <p:cNvPr id="23" name="Text 19"/>
          <p:cNvSpPr/>
          <p:nvPr/>
        </p:nvSpPr>
        <p:spPr>
          <a:xfrm>
            <a:off x="7544280" y="5909856"/>
            <a:ext cx="284221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ko-KR" altLang="en-US" sz="1550" dirty="0">
                <a:solidFill>
                  <a:srgbClr val="000000"/>
                </a:solidFill>
                <a:latin typeface="+mn-ea"/>
              </a:rPr>
              <a:t>반도체 장비 조립 전문 기업</a:t>
            </a:r>
            <a:endParaRPr lang="en-US" altLang="ko-KR" sz="1550" dirty="0">
              <a:solidFill>
                <a:srgbClr val="000000"/>
              </a:solidFill>
              <a:latin typeface="+mn-ea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+mn-ea"/>
              </a:rPr>
              <a:t>HBM </a:t>
            </a:r>
            <a:r>
              <a:rPr lang="ko-KR" altLang="en-US" sz="1550" dirty="0">
                <a:solidFill>
                  <a:srgbClr val="000000"/>
                </a:solidFill>
                <a:latin typeface="+mn-ea"/>
              </a:rPr>
              <a:t>후 공정 전문 기술 보유 </a:t>
            </a:r>
            <a:endParaRPr lang="en-US" sz="1550" dirty="0">
              <a:latin typeface="+mn-ea"/>
            </a:endParaRPr>
          </a:p>
        </p:txBody>
      </p:sp>
      <p:sp>
        <p:nvSpPr>
          <p:cNvPr id="28" name="Shape 17">
            <a:extLst>
              <a:ext uri="{FF2B5EF4-FFF2-40B4-BE49-F238E27FC236}">
                <a16:creationId xmlns:a16="http://schemas.microsoft.com/office/drawing/2014/main" id="{07517807-13A1-ED45-9FE5-BAA5FC665CAA}"/>
              </a:ext>
            </a:extLst>
          </p:cNvPr>
          <p:cNvSpPr/>
          <p:nvPr/>
        </p:nvSpPr>
        <p:spPr>
          <a:xfrm>
            <a:off x="10686427" y="5274657"/>
            <a:ext cx="3150065" cy="1476256"/>
          </a:xfrm>
          <a:prstGeom prst="roundRect">
            <a:avLst>
              <a:gd name="adj" fmla="val 5647"/>
            </a:avLst>
          </a:prstGeom>
          <a:solidFill>
            <a:srgbClr val="D9E2F2"/>
          </a:solidFill>
          <a:ln w="7620">
            <a:solidFill>
              <a:srgbClr val="BFC8D8"/>
            </a:solidFill>
            <a:prstDash val="solid"/>
          </a:ln>
        </p:spPr>
        <p:txBody>
          <a:bodyPr/>
          <a:lstStyle/>
          <a:p>
            <a:endParaRPr lang="ko-KR" altLang="en-US">
              <a:latin typeface="+mn-ea"/>
            </a:endParaRPr>
          </a:p>
        </p:txBody>
      </p:sp>
      <p:sp>
        <p:nvSpPr>
          <p:cNvPr id="29" name="Text 18">
            <a:extLst>
              <a:ext uri="{FF2B5EF4-FFF2-40B4-BE49-F238E27FC236}">
                <a16:creationId xmlns:a16="http://schemas.microsoft.com/office/drawing/2014/main" id="{9A8F3A21-5785-75B2-39B0-9DD3F8A12CE4}"/>
              </a:ext>
            </a:extLst>
          </p:cNvPr>
          <p:cNvSpPr/>
          <p:nvPr/>
        </p:nvSpPr>
        <p:spPr>
          <a:xfrm>
            <a:off x="10840353" y="5480635"/>
            <a:ext cx="2138243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ko-KR" altLang="en-US" sz="1950" b="1" dirty="0">
                <a:solidFill>
                  <a:srgbClr val="000000"/>
                </a:solidFill>
                <a:latin typeface="+mn-ea"/>
                <a:cs typeface="Noto Sans KR Bold" pitchFamily="34" charset="-120"/>
              </a:rPr>
              <a:t>한국백신</a:t>
            </a:r>
            <a:endParaRPr lang="en-US" sz="1950" dirty="0">
              <a:latin typeface="+mn-ea"/>
            </a:endParaRPr>
          </a:p>
        </p:txBody>
      </p:sp>
      <p:sp>
        <p:nvSpPr>
          <p:cNvPr id="30" name="Text 19">
            <a:extLst>
              <a:ext uri="{FF2B5EF4-FFF2-40B4-BE49-F238E27FC236}">
                <a16:creationId xmlns:a16="http://schemas.microsoft.com/office/drawing/2014/main" id="{DE3EB440-BB32-E3CB-DB25-E5B3BEDBDF86}"/>
              </a:ext>
            </a:extLst>
          </p:cNvPr>
          <p:cNvSpPr/>
          <p:nvPr/>
        </p:nvSpPr>
        <p:spPr>
          <a:xfrm>
            <a:off x="10840353" y="5909856"/>
            <a:ext cx="2842212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ko-KR" altLang="en-US" sz="1550" dirty="0">
                <a:solidFill>
                  <a:srgbClr val="000000"/>
                </a:solidFill>
                <a:latin typeface="+mn-ea"/>
              </a:rPr>
              <a:t>한국 최대 백신주사기 생산업체</a:t>
            </a:r>
            <a:endParaRPr lang="en-US" altLang="ko-KR" sz="1550" dirty="0">
              <a:solidFill>
                <a:srgbClr val="000000"/>
              </a:solidFill>
              <a:latin typeface="+mn-ea"/>
            </a:endParaRPr>
          </a:p>
          <a:p>
            <a:pPr marL="0" indent="0" algn="l">
              <a:lnSpc>
                <a:spcPts val="2500"/>
              </a:lnSpc>
              <a:buNone/>
            </a:pPr>
            <a:r>
              <a:rPr lang="ko-KR" altLang="en-US" sz="1550" dirty="0">
                <a:solidFill>
                  <a:srgbClr val="000000"/>
                </a:solidFill>
                <a:latin typeface="+mn-ea"/>
              </a:rPr>
              <a:t>카트리지 사출 공급 </a:t>
            </a:r>
            <a:endParaRPr lang="en-US" sz="1550" dirty="0">
              <a:latin typeface="+mn-ea"/>
            </a:endParaRPr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914D4347-6E30-4739-5965-8C26915762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71" y="2313304"/>
            <a:ext cx="1231725" cy="1741352"/>
          </a:xfrm>
          <a:prstGeom prst="rect">
            <a:avLst/>
          </a:prstGeom>
          <a:ln>
            <a:noFill/>
          </a:ln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5B20BFE1-4EB2-B474-9F13-2C4D2EF078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264" y="2245342"/>
            <a:ext cx="1231720" cy="1741344"/>
          </a:xfrm>
          <a:prstGeom prst="rect">
            <a:avLst/>
          </a:prstGeom>
          <a:ln>
            <a:noFill/>
          </a:ln>
        </p:spPr>
      </p:pic>
      <p:sp>
        <p:nvSpPr>
          <p:cNvPr id="33" name="Shape 11">
            <a:extLst>
              <a:ext uri="{FF2B5EF4-FFF2-40B4-BE49-F238E27FC236}">
                <a16:creationId xmlns:a16="http://schemas.microsoft.com/office/drawing/2014/main" id="{18A4C5DA-3796-B3AC-ECEB-2EC350091BD9}"/>
              </a:ext>
            </a:extLst>
          </p:cNvPr>
          <p:cNvSpPr/>
          <p:nvPr/>
        </p:nvSpPr>
        <p:spPr>
          <a:xfrm>
            <a:off x="793670" y="6956960"/>
            <a:ext cx="3150065" cy="944981"/>
          </a:xfrm>
          <a:prstGeom prst="roundRect">
            <a:avLst>
              <a:gd name="adj" fmla="val 5647"/>
            </a:avLst>
          </a:prstGeom>
          <a:solidFill>
            <a:srgbClr val="D9E2F2"/>
          </a:solidFill>
          <a:ln w="7620">
            <a:solidFill>
              <a:srgbClr val="BFC8D8"/>
            </a:solidFill>
            <a:prstDash val="solid"/>
          </a:ln>
        </p:spPr>
        <p:txBody>
          <a:bodyPr/>
          <a:lstStyle/>
          <a:p>
            <a:pPr algn="ctr"/>
            <a:r>
              <a:rPr lang="ko-KR" altLang="en-US" b="1" dirty="0">
                <a:latin typeface="+mn-ea"/>
              </a:rPr>
              <a:t>전기연구원</a:t>
            </a:r>
          </a:p>
        </p:txBody>
      </p:sp>
      <p:sp>
        <p:nvSpPr>
          <p:cNvPr id="34" name="Shape 11">
            <a:extLst>
              <a:ext uri="{FF2B5EF4-FFF2-40B4-BE49-F238E27FC236}">
                <a16:creationId xmlns:a16="http://schemas.microsoft.com/office/drawing/2014/main" id="{9435CD08-FF7E-95E4-FE3D-E3291CC8D95D}"/>
              </a:ext>
            </a:extLst>
          </p:cNvPr>
          <p:cNvSpPr/>
          <p:nvPr/>
        </p:nvSpPr>
        <p:spPr>
          <a:xfrm>
            <a:off x="4100546" y="6956960"/>
            <a:ext cx="3150065" cy="944981"/>
          </a:xfrm>
          <a:prstGeom prst="roundRect">
            <a:avLst>
              <a:gd name="adj" fmla="val 5647"/>
            </a:avLst>
          </a:prstGeom>
          <a:solidFill>
            <a:srgbClr val="D9E2F2"/>
          </a:solidFill>
          <a:ln w="7620">
            <a:solidFill>
              <a:srgbClr val="BFC8D8"/>
            </a:solidFill>
            <a:prstDash val="solid"/>
          </a:ln>
        </p:spPr>
        <p:txBody>
          <a:bodyPr/>
          <a:lstStyle/>
          <a:p>
            <a:pPr algn="ctr"/>
            <a:r>
              <a:rPr lang="ko-KR" altLang="en-US" b="1" dirty="0" err="1">
                <a:latin typeface="+mn-ea"/>
              </a:rPr>
              <a:t>누리바이오</a:t>
            </a:r>
            <a:endParaRPr lang="ko-KR" altLang="en-US" b="1" dirty="0">
              <a:latin typeface="+mn-ea"/>
            </a:endParaRPr>
          </a:p>
        </p:txBody>
      </p:sp>
      <p:sp>
        <p:nvSpPr>
          <p:cNvPr id="35" name="Shape 11">
            <a:extLst>
              <a:ext uri="{FF2B5EF4-FFF2-40B4-BE49-F238E27FC236}">
                <a16:creationId xmlns:a16="http://schemas.microsoft.com/office/drawing/2014/main" id="{7A4941F5-1ADD-542D-B0CE-66C84D1FB728}"/>
              </a:ext>
            </a:extLst>
          </p:cNvPr>
          <p:cNvSpPr/>
          <p:nvPr/>
        </p:nvSpPr>
        <p:spPr>
          <a:xfrm>
            <a:off x="7390354" y="6956960"/>
            <a:ext cx="3150065" cy="944981"/>
          </a:xfrm>
          <a:prstGeom prst="roundRect">
            <a:avLst>
              <a:gd name="adj" fmla="val 5647"/>
            </a:avLst>
          </a:prstGeom>
          <a:solidFill>
            <a:srgbClr val="D9E2F2"/>
          </a:solidFill>
          <a:ln w="7620">
            <a:solidFill>
              <a:srgbClr val="BFC8D8"/>
            </a:solidFill>
            <a:prstDash val="solid"/>
          </a:ln>
        </p:spPr>
        <p:txBody>
          <a:bodyPr/>
          <a:lstStyle/>
          <a:p>
            <a:pPr algn="ctr"/>
            <a:r>
              <a:rPr lang="ko-KR" altLang="en-US" b="1" dirty="0" err="1">
                <a:latin typeface="+mn-ea"/>
              </a:rPr>
              <a:t>위즈바이오</a:t>
            </a:r>
            <a:endParaRPr lang="ko-KR" altLang="en-US" b="1" dirty="0">
              <a:latin typeface="+mn-ea"/>
            </a:endParaRPr>
          </a:p>
        </p:txBody>
      </p:sp>
      <p:sp>
        <p:nvSpPr>
          <p:cNvPr id="36" name="Shape 11">
            <a:extLst>
              <a:ext uri="{FF2B5EF4-FFF2-40B4-BE49-F238E27FC236}">
                <a16:creationId xmlns:a16="http://schemas.microsoft.com/office/drawing/2014/main" id="{4CC6A8EF-A70B-B788-8A2E-41DCAD469E7B}"/>
              </a:ext>
            </a:extLst>
          </p:cNvPr>
          <p:cNvSpPr/>
          <p:nvPr/>
        </p:nvSpPr>
        <p:spPr>
          <a:xfrm>
            <a:off x="10686426" y="6956960"/>
            <a:ext cx="3150065" cy="944981"/>
          </a:xfrm>
          <a:prstGeom prst="roundRect">
            <a:avLst>
              <a:gd name="adj" fmla="val 5647"/>
            </a:avLst>
          </a:prstGeom>
          <a:solidFill>
            <a:srgbClr val="D9E2F2"/>
          </a:solidFill>
          <a:ln w="7620">
            <a:solidFill>
              <a:srgbClr val="BFC8D8"/>
            </a:solidFill>
            <a:prstDash val="solid"/>
          </a:ln>
        </p:spPr>
        <p:txBody>
          <a:bodyPr/>
          <a:lstStyle/>
          <a:p>
            <a:pPr algn="ctr"/>
            <a:r>
              <a:rPr lang="ko-KR" altLang="en-US" b="1" dirty="0" err="1">
                <a:latin typeface="+mn-ea"/>
              </a:rPr>
              <a:t>제네스젠</a:t>
            </a:r>
            <a:endParaRPr lang="ko-KR" altLang="en-US" b="1" dirty="0">
              <a:latin typeface="+mn-ea"/>
            </a:endParaRPr>
          </a:p>
        </p:txBody>
      </p:sp>
      <p:sp>
        <p:nvSpPr>
          <p:cNvPr id="37" name="Text 13">
            <a:extLst>
              <a:ext uri="{FF2B5EF4-FFF2-40B4-BE49-F238E27FC236}">
                <a16:creationId xmlns:a16="http://schemas.microsoft.com/office/drawing/2014/main" id="{3856E4D6-C0A2-1599-FE9E-C4591AD2AD47}"/>
              </a:ext>
            </a:extLst>
          </p:cNvPr>
          <p:cNvSpPr/>
          <p:nvPr/>
        </p:nvSpPr>
        <p:spPr>
          <a:xfrm>
            <a:off x="947597" y="7429451"/>
            <a:ext cx="2842212" cy="3413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+mn-ea"/>
                <a:cs typeface="Noto Sans KR" pitchFamily="34" charset="-120"/>
              </a:rPr>
              <a:t>GMP </a:t>
            </a:r>
            <a:r>
              <a:rPr lang="ko-KR" altLang="en-US" sz="1400" b="1" dirty="0">
                <a:solidFill>
                  <a:srgbClr val="000000"/>
                </a:solidFill>
                <a:latin typeface="+mn-ea"/>
                <a:cs typeface="Noto Sans KR" pitchFamily="34" charset="-120"/>
              </a:rPr>
              <a:t>시설 지원</a:t>
            </a:r>
            <a:r>
              <a:rPr lang="en-US" altLang="ko-KR" sz="1400" b="1" dirty="0">
                <a:solidFill>
                  <a:srgbClr val="000000"/>
                </a:solidFill>
                <a:latin typeface="+mn-ea"/>
                <a:cs typeface="Noto Sans KR" pitchFamily="34" charset="-120"/>
              </a:rPr>
              <a:t>,</a:t>
            </a:r>
            <a:r>
              <a:rPr lang="ko-KR" altLang="en-US" sz="1400" b="1" dirty="0">
                <a:solidFill>
                  <a:srgbClr val="000000"/>
                </a:solidFill>
                <a:latin typeface="+mn-ea"/>
                <a:cs typeface="Noto Sans KR" pitchFamily="34" charset="-120"/>
              </a:rPr>
              <a:t> </a:t>
            </a:r>
            <a:r>
              <a:rPr lang="ko-KR" altLang="en-US" sz="1400" b="1" dirty="0" err="1">
                <a:solidFill>
                  <a:srgbClr val="000000"/>
                </a:solidFill>
                <a:latin typeface="+mn-ea"/>
                <a:cs typeface="Noto Sans KR" pitchFamily="34" charset="-120"/>
              </a:rPr>
              <a:t>광학모듈</a:t>
            </a:r>
            <a:r>
              <a:rPr lang="ko-KR" altLang="en-US" sz="1400" b="1" dirty="0">
                <a:solidFill>
                  <a:srgbClr val="000000"/>
                </a:solidFill>
                <a:latin typeface="+mn-ea"/>
                <a:cs typeface="Noto Sans KR" pitchFamily="34" charset="-120"/>
              </a:rPr>
              <a:t> 개발</a:t>
            </a:r>
            <a:endParaRPr lang="en-US" sz="1400" b="1" dirty="0">
              <a:latin typeface="+mn-ea"/>
            </a:endParaRPr>
          </a:p>
        </p:txBody>
      </p:sp>
      <p:sp>
        <p:nvSpPr>
          <p:cNvPr id="38" name="Text 13">
            <a:extLst>
              <a:ext uri="{FF2B5EF4-FFF2-40B4-BE49-F238E27FC236}">
                <a16:creationId xmlns:a16="http://schemas.microsoft.com/office/drawing/2014/main" id="{D2AD3305-E2F3-742B-B811-6864339F4681}"/>
              </a:ext>
            </a:extLst>
          </p:cNvPr>
          <p:cNvSpPr/>
          <p:nvPr/>
        </p:nvSpPr>
        <p:spPr>
          <a:xfrm>
            <a:off x="4245894" y="7431510"/>
            <a:ext cx="2842212" cy="3413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+mn-ea"/>
              </a:rPr>
              <a:t>miRNA </a:t>
            </a:r>
            <a:r>
              <a:rPr lang="ko-KR" altLang="en-US" sz="1400" b="1" dirty="0">
                <a:solidFill>
                  <a:srgbClr val="000000"/>
                </a:solidFill>
                <a:latin typeface="+mn-ea"/>
              </a:rPr>
              <a:t>시약 공급</a:t>
            </a:r>
            <a:endParaRPr lang="en-US" sz="1400" b="1" dirty="0">
              <a:latin typeface="+mn-ea"/>
            </a:endParaRPr>
          </a:p>
        </p:txBody>
      </p:sp>
      <p:sp>
        <p:nvSpPr>
          <p:cNvPr id="40" name="Text 13">
            <a:extLst>
              <a:ext uri="{FF2B5EF4-FFF2-40B4-BE49-F238E27FC236}">
                <a16:creationId xmlns:a16="http://schemas.microsoft.com/office/drawing/2014/main" id="{B37D62E3-A789-0AA7-BB5B-713568DA2DBF}"/>
              </a:ext>
            </a:extLst>
          </p:cNvPr>
          <p:cNvSpPr/>
          <p:nvPr/>
        </p:nvSpPr>
        <p:spPr>
          <a:xfrm>
            <a:off x="7544280" y="7445846"/>
            <a:ext cx="2842212" cy="3413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ko-KR" altLang="en-US" sz="1400" b="1" dirty="0">
                <a:solidFill>
                  <a:srgbClr val="000000"/>
                </a:solidFill>
                <a:latin typeface="+mn-ea"/>
              </a:rPr>
              <a:t>동결건조 서비스</a:t>
            </a:r>
            <a:endParaRPr lang="en-US" sz="1400" b="1" dirty="0">
              <a:latin typeface="+mn-ea"/>
            </a:endParaRPr>
          </a:p>
        </p:txBody>
      </p:sp>
      <p:sp>
        <p:nvSpPr>
          <p:cNvPr id="41" name="Text 13">
            <a:extLst>
              <a:ext uri="{FF2B5EF4-FFF2-40B4-BE49-F238E27FC236}">
                <a16:creationId xmlns:a16="http://schemas.microsoft.com/office/drawing/2014/main" id="{EB71B418-177E-C384-F804-D592A983BB2D}"/>
              </a:ext>
            </a:extLst>
          </p:cNvPr>
          <p:cNvSpPr/>
          <p:nvPr/>
        </p:nvSpPr>
        <p:spPr>
          <a:xfrm>
            <a:off x="10840352" y="7429451"/>
            <a:ext cx="2842212" cy="3413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ko-KR" altLang="en-US" sz="1400" b="1" dirty="0">
                <a:solidFill>
                  <a:srgbClr val="000000"/>
                </a:solidFill>
                <a:latin typeface="+mn-ea"/>
              </a:rPr>
              <a:t>추출</a:t>
            </a:r>
            <a:r>
              <a:rPr lang="en-US" altLang="ko-KR" sz="1400" b="1" dirty="0">
                <a:solidFill>
                  <a:srgbClr val="000000"/>
                </a:solidFill>
                <a:latin typeface="+mn-ea"/>
              </a:rPr>
              <a:t>,</a:t>
            </a:r>
            <a:r>
              <a:rPr lang="ko-KR" altLang="en-US" sz="1400" b="1" dirty="0">
                <a:solidFill>
                  <a:srgbClr val="000000"/>
                </a:solidFill>
                <a:latin typeface="+mn-ea"/>
              </a:rPr>
              <a:t> </a:t>
            </a:r>
            <a:r>
              <a:rPr lang="ko-KR" altLang="en-US" sz="1400" b="1" dirty="0" err="1">
                <a:solidFill>
                  <a:srgbClr val="000000"/>
                </a:solidFill>
                <a:latin typeface="+mn-ea"/>
              </a:rPr>
              <a:t>전처리</a:t>
            </a:r>
            <a:r>
              <a:rPr lang="ko-KR" altLang="en-US" sz="1400" b="1" dirty="0">
                <a:solidFill>
                  <a:srgbClr val="000000"/>
                </a:solidFill>
                <a:latin typeface="+mn-ea"/>
              </a:rPr>
              <a:t> 시약 공급 </a:t>
            </a:r>
            <a:endParaRPr lang="en-US" sz="1400" b="1" dirty="0">
              <a:latin typeface="+mn-ea"/>
            </a:endParaRPr>
          </a:p>
        </p:txBody>
      </p:sp>
      <p:sp>
        <p:nvSpPr>
          <p:cNvPr id="2" name="Shape 0">
            <a:extLst>
              <a:ext uri="{FF2B5EF4-FFF2-40B4-BE49-F238E27FC236}">
                <a16:creationId xmlns:a16="http://schemas.microsoft.com/office/drawing/2014/main" id="{3BE4B5B6-675A-29A3-FCC1-7B71884558A1}"/>
              </a:ext>
            </a:extLst>
          </p:cNvPr>
          <p:cNvSpPr/>
          <p:nvPr/>
        </p:nvSpPr>
        <p:spPr>
          <a:xfrm>
            <a:off x="0" y="-22060"/>
            <a:ext cx="14630400" cy="1173139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  <p:txBody>
          <a:bodyPr/>
          <a:lstStyle/>
          <a:p>
            <a:pPr algn="ctr"/>
            <a:endParaRPr lang="ko-KR" altLang="en-US" sz="2880" dirty="0"/>
          </a:p>
        </p:txBody>
      </p:sp>
      <p:sp>
        <p:nvSpPr>
          <p:cNvPr id="4" name="Text 0">
            <a:extLst>
              <a:ext uri="{FF2B5EF4-FFF2-40B4-BE49-F238E27FC236}">
                <a16:creationId xmlns:a16="http://schemas.microsoft.com/office/drawing/2014/main" id="{28D87E63-C052-F44F-DD80-421BAF80A543}"/>
              </a:ext>
            </a:extLst>
          </p:cNvPr>
          <p:cNvSpPr/>
          <p:nvPr/>
        </p:nvSpPr>
        <p:spPr>
          <a:xfrm>
            <a:off x="432857" y="320492"/>
            <a:ext cx="10055781" cy="558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350"/>
              </a:lnSpc>
            </a:pPr>
            <a:r>
              <a:rPr lang="en-US" altLang="ko-KR" sz="3500" b="1" dirty="0">
                <a:solidFill>
                  <a:schemeClr val="bg1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Team</a:t>
            </a:r>
            <a:endParaRPr lang="ko-KR" altLang="en-US" sz="3500" b="1" dirty="0">
              <a:solidFill>
                <a:schemeClr val="bg1"/>
              </a:solidFill>
              <a:latin typeface="Noto Sans KR Bold" pitchFamily="34" charset="0"/>
              <a:ea typeface="Noto Sans KR Bold" pitchFamily="34" charset="-122"/>
              <a:cs typeface="Noto Sans KR Bold" pitchFamily="34" charset="-12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/>
          <p:cNvSpPr/>
          <p:nvPr/>
        </p:nvSpPr>
        <p:spPr>
          <a:xfrm>
            <a:off x="0" y="1439936"/>
            <a:ext cx="14630400" cy="73152"/>
          </a:xfrm>
          <a:prstGeom prst="rect">
            <a:avLst/>
          </a:prstGeom>
          <a:solidFill>
            <a:srgbClr val="0D7A5F"/>
          </a:solidFill>
          <a:ln w="12700">
            <a:solidFill>
              <a:srgbClr val="0D7A5F"/>
            </a:solidFill>
            <a:prstDash val="solid"/>
          </a:ln>
        </p:spPr>
        <p:txBody>
          <a:bodyPr/>
          <a:lstStyle/>
          <a:p>
            <a:endParaRPr lang="ko-KR" altLang="en-US" sz="2880"/>
          </a:p>
        </p:txBody>
      </p:sp>
      <p:sp>
        <p:nvSpPr>
          <p:cNvPr id="6" name="Shape 4"/>
          <p:cNvSpPr/>
          <p:nvPr/>
        </p:nvSpPr>
        <p:spPr>
          <a:xfrm>
            <a:off x="409651" y="1726387"/>
            <a:ext cx="13811098" cy="760781"/>
          </a:xfrm>
          <a:prstGeom prst="rect">
            <a:avLst/>
          </a:prstGeom>
          <a:solidFill>
            <a:srgbClr val="E0F5EB"/>
          </a:solidFill>
          <a:ln w="12700">
            <a:solidFill>
              <a:srgbClr val="1A7A40"/>
            </a:solidFill>
            <a:prstDash val="solid"/>
          </a:ln>
        </p:spPr>
        <p:txBody>
          <a:bodyPr/>
          <a:lstStyle/>
          <a:p>
            <a:endParaRPr lang="ko-KR" altLang="en-US" sz="2880"/>
          </a:p>
        </p:txBody>
      </p:sp>
      <p:sp>
        <p:nvSpPr>
          <p:cNvPr id="7" name="Shape 5"/>
          <p:cNvSpPr/>
          <p:nvPr/>
        </p:nvSpPr>
        <p:spPr>
          <a:xfrm>
            <a:off x="409651" y="1726387"/>
            <a:ext cx="102413" cy="760781"/>
          </a:xfrm>
          <a:prstGeom prst="rect">
            <a:avLst/>
          </a:prstGeom>
          <a:solidFill>
            <a:srgbClr val="1A7A40"/>
          </a:solidFill>
          <a:ln w="12700">
            <a:solidFill>
              <a:srgbClr val="1A7A40"/>
            </a:solidFill>
            <a:prstDash val="solid"/>
          </a:ln>
        </p:spPr>
        <p:txBody>
          <a:bodyPr/>
          <a:lstStyle/>
          <a:p>
            <a:endParaRPr lang="ko-KR" altLang="en-US" sz="2880"/>
          </a:p>
        </p:txBody>
      </p:sp>
      <p:sp>
        <p:nvSpPr>
          <p:cNvPr id="8" name="Text 6"/>
          <p:cNvSpPr/>
          <p:nvPr/>
        </p:nvSpPr>
        <p:spPr>
          <a:xfrm>
            <a:off x="672998" y="1770278"/>
            <a:ext cx="658368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40" b="1" dirty="0">
                <a:solidFill>
                  <a:srgbClr val="1A7A40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공식 결론 — 특허법인 강인（2026년 4월）：</a:t>
            </a:r>
            <a:endParaRPr lang="en-US" sz="1440" dirty="0"/>
          </a:p>
        </p:txBody>
      </p:sp>
      <p:sp>
        <p:nvSpPr>
          <p:cNvPr id="9" name="Text 7"/>
          <p:cNvSpPr/>
          <p:nvPr/>
        </p:nvSpPr>
        <p:spPr>
          <a:xfrm>
            <a:off x="672998" y="2062886"/>
            <a:ext cx="13313664" cy="32186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520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「검토 대상 5개국에서 LUKIN POCT PCR 디바이스에 침해 문제를 일으킬 수 있는 등록 또는 심사 중인 특허는 존재하지 않는 것으로 판단된다.」</a:t>
            </a:r>
            <a:endParaRPr lang="en-US" sz="1520" dirty="0"/>
          </a:p>
        </p:txBody>
      </p:sp>
      <p:sp>
        <p:nvSpPr>
          <p:cNvPr id="10" name="Shape 8"/>
          <p:cNvSpPr/>
          <p:nvPr/>
        </p:nvSpPr>
        <p:spPr>
          <a:xfrm>
            <a:off x="409651" y="2662733"/>
            <a:ext cx="3247949" cy="1287475"/>
          </a:xfrm>
          <a:prstGeom prst="rect">
            <a:avLst/>
          </a:prstGeom>
          <a:solidFill>
            <a:srgbClr val="122F4A"/>
          </a:solidFill>
          <a:ln w="6350">
            <a:solidFill>
              <a:srgbClr val="0D7A5F"/>
            </a:solidFill>
            <a:prstDash val="solid"/>
          </a:ln>
        </p:spPr>
        <p:txBody>
          <a:bodyPr/>
          <a:lstStyle/>
          <a:p>
            <a:endParaRPr lang="ko-KR" altLang="en-US" sz="2880"/>
          </a:p>
        </p:txBody>
      </p:sp>
      <p:sp>
        <p:nvSpPr>
          <p:cNvPr id="11" name="Text 9"/>
          <p:cNvSpPr/>
          <p:nvPr/>
        </p:nvSpPr>
        <p:spPr>
          <a:xfrm>
            <a:off x="526695" y="2809037"/>
            <a:ext cx="3013862" cy="614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3200" b="1" dirty="0">
                <a:solidFill>
                  <a:srgbClr val="1DA882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2,431건</a:t>
            </a:r>
            <a:endParaRPr lang="en-US" sz="3200" dirty="0"/>
          </a:p>
        </p:txBody>
      </p:sp>
      <p:sp>
        <p:nvSpPr>
          <p:cNvPr id="12" name="Text 10"/>
          <p:cNvSpPr/>
          <p:nvPr/>
        </p:nvSpPr>
        <p:spPr>
          <a:xfrm>
            <a:off x="526695" y="3482035"/>
            <a:ext cx="3013862" cy="3218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lang="en-US" sz="1280" dirty="0">
                <a:solidFill>
                  <a:srgbClr val="D0D8E0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스크리닝 완료</a:t>
            </a:r>
            <a:endParaRPr lang="en-US" sz="1280" dirty="0"/>
          </a:p>
          <a:p>
            <a:pPr algn="ctr">
              <a:lnSpc>
                <a:spcPct val="130000"/>
              </a:lnSpc>
            </a:pPr>
            <a:r>
              <a:rPr lang="en-US" sz="1280" dirty="0">
                <a:solidFill>
                  <a:srgbClr val="D0D8E0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（5개국 전수 조사）</a:t>
            </a:r>
            <a:endParaRPr lang="en-US" sz="1280" dirty="0"/>
          </a:p>
        </p:txBody>
      </p:sp>
      <p:sp>
        <p:nvSpPr>
          <p:cNvPr id="13" name="Shape 11"/>
          <p:cNvSpPr/>
          <p:nvPr/>
        </p:nvSpPr>
        <p:spPr>
          <a:xfrm>
            <a:off x="3891686" y="2662733"/>
            <a:ext cx="3247949" cy="1287475"/>
          </a:xfrm>
          <a:prstGeom prst="rect">
            <a:avLst/>
          </a:prstGeom>
          <a:solidFill>
            <a:srgbClr val="122F4A"/>
          </a:solidFill>
          <a:ln w="6350">
            <a:solidFill>
              <a:srgbClr val="0D7A5F"/>
            </a:solidFill>
            <a:prstDash val="solid"/>
          </a:ln>
        </p:spPr>
        <p:txBody>
          <a:bodyPr/>
          <a:lstStyle/>
          <a:p>
            <a:endParaRPr lang="ko-KR" altLang="en-US" sz="2880"/>
          </a:p>
        </p:txBody>
      </p:sp>
      <p:sp>
        <p:nvSpPr>
          <p:cNvPr id="14" name="Text 12"/>
          <p:cNvSpPr/>
          <p:nvPr/>
        </p:nvSpPr>
        <p:spPr>
          <a:xfrm>
            <a:off x="4008730" y="2809037"/>
            <a:ext cx="3013862" cy="614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3200" b="1" dirty="0">
                <a:solidFill>
                  <a:srgbClr val="1DA882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10건</a:t>
            </a:r>
            <a:endParaRPr lang="en-US" sz="3200" dirty="0"/>
          </a:p>
        </p:txBody>
      </p:sp>
      <p:sp>
        <p:nvSpPr>
          <p:cNvPr id="15" name="Text 13"/>
          <p:cNvSpPr/>
          <p:nvPr/>
        </p:nvSpPr>
        <p:spPr>
          <a:xfrm>
            <a:off x="4008730" y="3482035"/>
            <a:ext cx="3013862" cy="3218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lang="en-US" sz="1280" dirty="0">
                <a:solidFill>
                  <a:srgbClr val="D0D8E0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정밀 분석 완료</a:t>
            </a:r>
            <a:endParaRPr lang="en-US" sz="1280" dirty="0"/>
          </a:p>
          <a:p>
            <a:pPr algn="ctr">
              <a:lnSpc>
                <a:spcPct val="130000"/>
              </a:lnSpc>
            </a:pPr>
            <a:r>
              <a:rPr lang="en-US" sz="1280" dirty="0">
                <a:solidFill>
                  <a:srgbClr val="D0D8E0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（Cepheid·Abbott·BioFire·Roche 등）</a:t>
            </a:r>
            <a:endParaRPr lang="en-US" sz="1280" dirty="0"/>
          </a:p>
        </p:txBody>
      </p:sp>
      <p:sp>
        <p:nvSpPr>
          <p:cNvPr id="16" name="Shape 14"/>
          <p:cNvSpPr/>
          <p:nvPr/>
        </p:nvSpPr>
        <p:spPr>
          <a:xfrm>
            <a:off x="7373722" y="2662733"/>
            <a:ext cx="3247949" cy="1287475"/>
          </a:xfrm>
          <a:prstGeom prst="rect">
            <a:avLst/>
          </a:prstGeom>
          <a:solidFill>
            <a:srgbClr val="122F4A"/>
          </a:solidFill>
          <a:ln w="6350">
            <a:solidFill>
              <a:srgbClr val="0D7A5F"/>
            </a:solidFill>
            <a:prstDash val="solid"/>
          </a:ln>
        </p:spPr>
        <p:txBody>
          <a:bodyPr/>
          <a:lstStyle/>
          <a:p>
            <a:endParaRPr lang="ko-KR" altLang="en-US" sz="2880"/>
          </a:p>
        </p:txBody>
      </p:sp>
      <p:sp>
        <p:nvSpPr>
          <p:cNvPr id="17" name="Text 15"/>
          <p:cNvSpPr/>
          <p:nvPr/>
        </p:nvSpPr>
        <p:spPr>
          <a:xfrm>
            <a:off x="7490765" y="2809037"/>
            <a:ext cx="3013862" cy="614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3200" b="1" dirty="0">
                <a:solidFill>
                  <a:srgbClr val="1DA882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0건</a:t>
            </a:r>
            <a:endParaRPr lang="en-US" sz="3200" dirty="0"/>
          </a:p>
        </p:txBody>
      </p:sp>
      <p:sp>
        <p:nvSpPr>
          <p:cNvPr id="18" name="Text 16"/>
          <p:cNvSpPr/>
          <p:nvPr/>
        </p:nvSpPr>
        <p:spPr>
          <a:xfrm>
            <a:off x="7490765" y="3482035"/>
            <a:ext cx="3013862" cy="3218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lang="en-US" sz="1280" dirty="0">
                <a:solidFill>
                  <a:srgbClr val="D0D8E0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침해 가능 특허</a:t>
            </a:r>
            <a:endParaRPr lang="en-US" sz="1280" dirty="0"/>
          </a:p>
          <a:p>
            <a:pPr algn="ctr">
              <a:lnSpc>
                <a:spcPct val="130000"/>
              </a:lnSpc>
            </a:pPr>
            <a:r>
              <a:rPr lang="en-US" sz="1280" dirty="0">
                <a:solidFill>
                  <a:srgbClr val="D0D8E0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（구성요소 완비의 원칙 적용）</a:t>
            </a:r>
            <a:endParaRPr lang="en-US" sz="1280" dirty="0"/>
          </a:p>
        </p:txBody>
      </p:sp>
      <p:sp>
        <p:nvSpPr>
          <p:cNvPr id="19" name="Shape 17"/>
          <p:cNvSpPr/>
          <p:nvPr/>
        </p:nvSpPr>
        <p:spPr>
          <a:xfrm>
            <a:off x="10855757" y="2662733"/>
            <a:ext cx="3247949" cy="1287475"/>
          </a:xfrm>
          <a:prstGeom prst="rect">
            <a:avLst/>
          </a:prstGeom>
          <a:solidFill>
            <a:srgbClr val="122F4A"/>
          </a:solidFill>
          <a:ln w="6350">
            <a:solidFill>
              <a:srgbClr val="0D7A5F"/>
            </a:solidFill>
            <a:prstDash val="solid"/>
          </a:ln>
        </p:spPr>
        <p:txBody>
          <a:bodyPr/>
          <a:lstStyle/>
          <a:p>
            <a:endParaRPr lang="ko-KR" altLang="en-US" sz="2880"/>
          </a:p>
        </p:txBody>
      </p:sp>
      <p:sp>
        <p:nvSpPr>
          <p:cNvPr id="20" name="Text 18"/>
          <p:cNvSpPr/>
          <p:nvPr/>
        </p:nvSpPr>
        <p:spPr>
          <a:xfrm>
            <a:off x="10972800" y="2809037"/>
            <a:ext cx="3013862" cy="614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3200" b="1" dirty="0">
                <a:solidFill>
                  <a:srgbClr val="1DA882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5개국</a:t>
            </a:r>
            <a:endParaRPr lang="en-US" sz="3200" dirty="0"/>
          </a:p>
        </p:txBody>
      </p:sp>
      <p:sp>
        <p:nvSpPr>
          <p:cNvPr id="21" name="Text 19"/>
          <p:cNvSpPr/>
          <p:nvPr/>
        </p:nvSpPr>
        <p:spPr>
          <a:xfrm>
            <a:off x="10972800" y="3482035"/>
            <a:ext cx="3013862" cy="32186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ctr">
              <a:lnSpc>
                <a:spcPct val="130000"/>
              </a:lnSpc>
            </a:pPr>
            <a:r>
              <a:rPr lang="en-US" sz="1280" dirty="0">
                <a:solidFill>
                  <a:srgbClr val="D0D8E0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검토 대상</a:t>
            </a:r>
            <a:endParaRPr lang="en-US" sz="1280" dirty="0"/>
          </a:p>
          <a:p>
            <a:pPr algn="ctr">
              <a:lnSpc>
                <a:spcPct val="130000"/>
              </a:lnSpc>
            </a:pPr>
            <a:r>
              <a:rPr lang="en-US" sz="1280" dirty="0">
                <a:solidFill>
                  <a:srgbClr val="D0D8E0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한국·미국·유럽·중국·일본</a:t>
            </a:r>
            <a:endParaRPr lang="en-US" sz="1280" dirty="0"/>
          </a:p>
        </p:txBody>
      </p:sp>
      <p:sp>
        <p:nvSpPr>
          <p:cNvPr id="22" name="Shape 20"/>
          <p:cNvSpPr/>
          <p:nvPr/>
        </p:nvSpPr>
        <p:spPr>
          <a:xfrm>
            <a:off x="409651" y="4125773"/>
            <a:ext cx="13811098" cy="409651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  <p:txBody>
          <a:bodyPr/>
          <a:lstStyle/>
          <a:p>
            <a:endParaRPr lang="ko-KR" altLang="en-US" sz="2880"/>
          </a:p>
        </p:txBody>
      </p:sp>
      <p:sp>
        <p:nvSpPr>
          <p:cNvPr id="23" name="Text 21"/>
          <p:cNvSpPr/>
          <p:nvPr/>
        </p:nvSpPr>
        <p:spPr>
          <a:xfrm>
            <a:off x="468173" y="4198925"/>
            <a:ext cx="351130" cy="2633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b="1" dirty="0">
                <a:solidFill>
                  <a:srgbClr val="1DA882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#</a:t>
            </a:r>
            <a:endParaRPr lang="en-US" sz="1280" dirty="0"/>
          </a:p>
        </p:txBody>
      </p:sp>
      <p:sp>
        <p:nvSpPr>
          <p:cNvPr id="24" name="Text 22"/>
          <p:cNvSpPr/>
          <p:nvPr/>
        </p:nvSpPr>
        <p:spPr>
          <a:xfrm>
            <a:off x="877824" y="4198925"/>
            <a:ext cx="2077517" cy="2633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b="1" dirty="0">
                <a:solidFill>
                  <a:srgbClr val="1DA882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특허번호</a:t>
            </a:r>
            <a:endParaRPr lang="en-US" sz="1280" dirty="0"/>
          </a:p>
        </p:txBody>
      </p:sp>
      <p:sp>
        <p:nvSpPr>
          <p:cNvPr id="25" name="Text 23"/>
          <p:cNvSpPr/>
          <p:nvPr/>
        </p:nvSpPr>
        <p:spPr>
          <a:xfrm>
            <a:off x="3013863" y="4198925"/>
            <a:ext cx="2867558" cy="2633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b="1" dirty="0">
                <a:solidFill>
                  <a:srgbClr val="1DA882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권리자</a:t>
            </a:r>
            <a:endParaRPr lang="en-US" sz="1280" dirty="0"/>
          </a:p>
        </p:txBody>
      </p:sp>
      <p:sp>
        <p:nvSpPr>
          <p:cNvPr id="26" name="Text 24"/>
          <p:cNvSpPr/>
          <p:nvPr/>
        </p:nvSpPr>
        <p:spPr>
          <a:xfrm>
            <a:off x="5939942" y="4198925"/>
            <a:ext cx="1492301" cy="2633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b="1" dirty="0">
                <a:solidFill>
                  <a:srgbClr val="1DA882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관할</a:t>
            </a:r>
            <a:endParaRPr lang="en-US" sz="1280" dirty="0"/>
          </a:p>
        </p:txBody>
      </p:sp>
      <p:sp>
        <p:nvSpPr>
          <p:cNvPr id="27" name="Text 25"/>
          <p:cNvSpPr/>
          <p:nvPr/>
        </p:nvSpPr>
        <p:spPr>
          <a:xfrm>
            <a:off x="7490765" y="4198925"/>
            <a:ext cx="1433779" cy="2633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b="1" dirty="0">
                <a:solidFill>
                  <a:srgbClr val="1DA882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만료</a:t>
            </a:r>
            <a:endParaRPr lang="en-US" sz="1280" dirty="0"/>
          </a:p>
        </p:txBody>
      </p:sp>
      <p:sp>
        <p:nvSpPr>
          <p:cNvPr id="28" name="Text 26"/>
          <p:cNvSpPr/>
          <p:nvPr/>
        </p:nvSpPr>
        <p:spPr>
          <a:xfrm>
            <a:off x="8983066" y="4198925"/>
            <a:ext cx="5237683" cy="2633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b="1" dirty="0">
                <a:solidFill>
                  <a:srgbClr val="1DA882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비침해 핵심 근거（구성요소 완비의 원칙）</a:t>
            </a:r>
            <a:endParaRPr lang="en-US" sz="1280" dirty="0"/>
          </a:p>
        </p:txBody>
      </p:sp>
      <p:sp>
        <p:nvSpPr>
          <p:cNvPr id="29" name="Shape 27"/>
          <p:cNvSpPr/>
          <p:nvPr/>
        </p:nvSpPr>
        <p:spPr>
          <a:xfrm>
            <a:off x="409651" y="4535425"/>
            <a:ext cx="13811098" cy="354056"/>
          </a:xfrm>
          <a:prstGeom prst="rect">
            <a:avLst/>
          </a:prstGeom>
          <a:solidFill>
            <a:srgbClr val="FFFFFF"/>
          </a:solidFill>
          <a:ln w="3810">
            <a:solidFill>
              <a:srgbClr val="D0D8E0"/>
            </a:solidFill>
            <a:prstDash val="solid"/>
          </a:ln>
        </p:spPr>
        <p:txBody>
          <a:bodyPr/>
          <a:lstStyle/>
          <a:p>
            <a:endParaRPr lang="ko-KR" altLang="en-US" sz="2880"/>
          </a:p>
        </p:txBody>
      </p:sp>
      <p:sp>
        <p:nvSpPr>
          <p:cNvPr id="30" name="Text 28"/>
          <p:cNvSpPr/>
          <p:nvPr/>
        </p:nvSpPr>
        <p:spPr>
          <a:xfrm>
            <a:off x="468173" y="4564686"/>
            <a:ext cx="321869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1</a:t>
            </a:r>
            <a:endParaRPr lang="en-US" sz="1280" dirty="0"/>
          </a:p>
        </p:txBody>
      </p:sp>
      <p:sp>
        <p:nvSpPr>
          <p:cNvPr id="31" name="Text 29"/>
          <p:cNvSpPr/>
          <p:nvPr/>
        </p:nvSpPr>
        <p:spPr>
          <a:xfrm>
            <a:off x="877824" y="4564686"/>
            <a:ext cx="2048256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KR 10-2479432</a:t>
            </a:r>
            <a:endParaRPr lang="en-US" sz="1280" dirty="0"/>
          </a:p>
        </p:txBody>
      </p:sp>
      <p:sp>
        <p:nvSpPr>
          <p:cNvPr id="32" name="Text 30"/>
          <p:cNvSpPr/>
          <p:nvPr/>
        </p:nvSpPr>
        <p:spPr>
          <a:xfrm>
            <a:off x="3013862" y="4564686"/>
            <a:ext cx="2838298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Cepheid</a:t>
            </a:r>
            <a:endParaRPr lang="en-US" sz="1280" dirty="0"/>
          </a:p>
        </p:txBody>
      </p:sp>
      <p:sp>
        <p:nvSpPr>
          <p:cNvPr id="33" name="Text 31"/>
          <p:cNvSpPr/>
          <p:nvPr/>
        </p:nvSpPr>
        <p:spPr>
          <a:xfrm>
            <a:off x="5939942" y="4564686"/>
            <a:ext cx="1463040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KR</a:t>
            </a:r>
            <a:endParaRPr lang="en-US" sz="1280" dirty="0"/>
          </a:p>
        </p:txBody>
      </p:sp>
      <p:sp>
        <p:nvSpPr>
          <p:cNvPr id="34" name="Text 32"/>
          <p:cNvSpPr/>
          <p:nvPr/>
        </p:nvSpPr>
        <p:spPr>
          <a:xfrm>
            <a:off x="7490765" y="4564686"/>
            <a:ext cx="1404518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2037.12</a:t>
            </a:r>
            <a:endParaRPr lang="en-US" sz="1280" dirty="0"/>
          </a:p>
        </p:txBody>
      </p:sp>
      <p:sp>
        <p:nvSpPr>
          <p:cNvPr id="35" name="Text 33"/>
          <p:cNvSpPr/>
          <p:nvPr/>
        </p:nvSpPr>
        <p:spPr>
          <a:xfrm>
            <a:off x="8983066" y="4564686"/>
            <a:ext cx="5208422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16" dirty="0">
                <a:solidFill>
                  <a:srgbClr val="1A7A40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DNA 메틸화·mRNA 검출 특화 — LUKIN의 원심 유체 분산 구성 없음</a:t>
            </a:r>
            <a:endParaRPr lang="en-US" sz="1216" dirty="0"/>
          </a:p>
        </p:txBody>
      </p:sp>
      <p:sp>
        <p:nvSpPr>
          <p:cNvPr id="36" name="Shape 34"/>
          <p:cNvSpPr/>
          <p:nvPr/>
        </p:nvSpPr>
        <p:spPr>
          <a:xfrm>
            <a:off x="409651" y="4889481"/>
            <a:ext cx="13811098" cy="354056"/>
          </a:xfrm>
          <a:prstGeom prst="rect">
            <a:avLst/>
          </a:prstGeom>
          <a:solidFill>
            <a:srgbClr val="F4F6F8"/>
          </a:solidFill>
          <a:ln w="3810">
            <a:solidFill>
              <a:srgbClr val="D0D8E0"/>
            </a:solidFill>
            <a:prstDash val="solid"/>
          </a:ln>
        </p:spPr>
        <p:txBody>
          <a:bodyPr/>
          <a:lstStyle/>
          <a:p>
            <a:endParaRPr lang="ko-KR" altLang="en-US" sz="2880"/>
          </a:p>
        </p:txBody>
      </p:sp>
      <p:sp>
        <p:nvSpPr>
          <p:cNvPr id="37" name="Text 35"/>
          <p:cNvSpPr/>
          <p:nvPr/>
        </p:nvSpPr>
        <p:spPr>
          <a:xfrm>
            <a:off x="468173" y="4918742"/>
            <a:ext cx="321869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2</a:t>
            </a:r>
            <a:endParaRPr lang="en-US" sz="1280" dirty="0"/>
          </a:p>
        </p:txBody>
      </p:sp>
      <p:sp>
        <p:nvSpPr>
          <p:cNvPr id="38" name="Text 36"/>
          <p:cNvSpPr/>
          <p:nvPr/>
        </p:nvSpPr>
        <p:spPr>
          <a:xfrm>
            <a:off x="877824" y="4918742"/>
            <a:ext cx="2048256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KR 10-2650704</a:t>
            </a:r>
            <a:endParaRPr lang="en-US" sz="1280" dirty="0"/>
          </a:p>
        </p:txBody>
      </p:sp>
      <p:sp>
        <p:nvSpPr>
          <p:cNvPr id="39" name="Text 37"/>
          <p:cNvSpPr/>
          <p:nvPr/>
        </p:nvSpPr>
        <p:spPr>
          <a:xfrm>
            <a:off x="3013862" y="4918742"/>
            <a:ext cx="2838298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Cepheid</a:t>
            </a:r>
            <a:endParaRPr lang="en-US" sz="1280" dirty="0"/>
          </a:p>
        </p:txBody>
      </p:sp>
      <p:sp>
        <p:nvSpPr>
          <p:cNvPr id="40" name="Text 38"/>
          <p:cNvSpPr/>
          <p:nvPr/>
        </p:nvSpPr>
        <p:spPr>
          <a:xfrm>
            <a:off x="5939942" y="4918742"/>
            <a:ext cx="1463040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KR</a:t>
            </a:r>
            <a:endParaRPr lang="en-US" sz="1280" dirty="0"/>
          </a:p>
        </p:txBody>
      </p:sp>
      <p:sp>
        <p:nvSpPr>
          <p:cNvPr id="41" name="Text 39"/>
          <p:cNvSpPr/>
          <p:nvPr/>
        </p:nvSpPr>
        <p:spPr>
          <a:xfrm>
            <a:off x="7490765" y="4918742"/>
            <a:ext cx="1404518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2036.07</a:t>
            </a:r>
            <a:endParaRPr lang="en-US" sz="1280" dirty="0"/>
          </a:p>
        </p:txBody>
      </p:sp>
      <p:sp>
        <p:nvSpPr>
          <p:cNvPr id="42" name="Text 40"/>
          <p:cNvSpPr/>
          <p:nvPr/>
        </p:nvSpPr>
        <p:spPr>
          <a:xfrm>
            <a:off x="8983066" y="4918742"/>
            <a:ext cx="5208422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16" dirty="0">
                <a:solidFill>
                  <a:srgbClr val="1A7A40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분자 진단 어세이 시스템 — 청구항 구성이 실시발명과 비중복</a:t>
            </a:r>
            <a:endParaRPr lang="en-US" sz="1216" dirty="0"/>
          </a:p>
        </p:txBody>
      </p:sp>
      <p:sp>
        <p:nvSpPr>
          <p:cNvPr id="43" name="Shape 41"/>
          <p:cNvSpPr/>
          <p:nvPr/>
        </p:nvSpPr>
        <p:spPr>
          <a:xfrm>
            <a:off x="409651" y="5243537"/>
            <a:ext cx="13811098" cy="354056"/>
          </a:xfrm>
          <a:prstGeom prst="rect">
            <a:avLst/>
          </a:prstGeom>
          <a:solidFill>
            <a:srgbClr val="FFFFFF"/>
          </a:solidFill>
          <a:ln w="3810">
            <a:solidFill>
              <a:srgbClr val="D0D8E0"/>
            </a:solidFill>
            <a:prstDash val="solid"/>
          </a:ln>
        </p:spPr>
        <p:txBody>
          <a:bodyPr/>
          <a:lstStyle/>
          <a:p>
            <a:endParaRPr lang="ko-KR" altLang="en-US" sz="2880"/>
          </a:p>
        </p:txBody>
      </p:sp>
      <p:sp>
        <p:nvSpPr>
          <p:cNvPr id="44" name="Text 42"/>
          <p:cNvSpPr/>
          <p:nvPr/>
        </p:nvSpPr>
        <p:spPr>
          <a:xfrm>
            <a:off x="468173" y="5272798"/>
            <a:ext cx="321869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3</a:t>
            </a:r>
            <a:endParaRPr lang="en-US" sz="1280" dirty="0"/>
          </a:p>
        </p:txBody>
      </p:sp>
      <p:sp>
        <p:nvSpPr>
          <p:cNvPr id="45" name="Text 43"/>
          <p:cNvSpPr/>
          <p:nvPr/>
        </p:nvSpPr>
        <p:spPr>
          <a:xfrm>
            <a:off x="877824" y="5272798"/>
            <a:ext cx="2048256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KR 10-2214419</a:t>
            </a:r>
            <a:endParaRPr lang="en-US" sz="1280" dirty="0"/>
          </a:p>
        </p:txBody>
      </p:sp>
      <p:sp>
        <p:nvSpPr>
          <p:cNvPr id="46" name="Text 44"/>
          <p:cNvSpPr/>
          <p:nvPr/>
        </p:nvSpPr>
        <p:spPr>
          <a:xfrm>
            <a:off x="3013862" y="5272798"/>
            <a:ext cx="2838298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Cepheid</a:t>
            </a:r>
            <a:endParaRPr lang="en-US" sz="1280" dirty="0"/>
          </a:p>
        </p:txBody>
      </p:sp>
      <p:sp>
        <p:nvSpPr>
          <p:cNvPr id="47" name="Text 45"/>
          <p:cNvSpPr/>
          <p:nvPr/>
        </p:nvSpPr>
        <p:spPr>
          <a:xfrm>
            <a:off x="5939942" y="5272798"/>
            <a:ext cx="1463040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KR</a:t>
            </a:r>
            <a:endParaRPr lang="en-US" sz="1280" dirty="0"/>
          </a:p>
        </p:txBody>
      </p:sp>
      <p:sp>
        <p:nvSpPr>
          <p:cNvPr id="48" name="Text 46"/>
          <p:cNvSpPr/>
          <p:nvPr/>
        </p:nvSpPr>
        <p:spPr>
          <a:xfrm>
            <a:off x="7490765" y="5272798"/>
            <a:ext cx="1404518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2033.09</a:t>
            </a:r>
            <a:endParaRPr lang="en-US" sz="1280" dirty="0"/>
          </a:p>
        </p:txBody>
      </p:sp>
      <p:sp>
        <p:nvSpPr>
          <p:cNvPr id="49" name="Text 47"/>
          <p:cNvSpPr/>
          <p:nvPr/>
        </p:nvSpPr>
        <p:spPr>
          <a:xfrm>
            <a:off x="8983066" y="5272798"/>
            <a:ext cx="5208422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16" dirty="0">
                <a:solidFill>
                  <a:srgbClr val="1A7A40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벌집형 반응 튜브 — 독립 튜브 원심 배치 방식과 구조 상이</a:t>
            </a:r>
            <a:endParaRPr lang="en-US" sz="1216" dirty="0"/>
          </a:p>
        </p:txBody>
      </p:sp>
      <p:sp>
        <p:nvSpPr>
          <p:cNvPr id="50" name="Shape 48"/>
          <p:cNvSpPr/>
          <p:nvPr/>
        </p:nvSpPr>
        <p:spPr>
          <a:xfrm>
            <a:off x="409651" y="5597591"/>
            <a:ext cx="13811098" cy="354056"/>
          </a:xfrm>
          <a:prstGeom prst="rect">
            <a:avLst/>
          </a:prstGeom>
          <a:solidFill>
            <a:srgbClr val="F4F6F8"/>
          </a:solidFill>
          <a:ln w="3810">
            <a:solidFill>
              <a:srgbClr val="D0D8E0"/>
            </a:solidFill>
            <a:prstDash val="solid"/>
          </a:ln>
        </p:spPr>
        <p:txBody>
          <a:bodyPr/>
          <a:lstStyle/>
          <a:p>
            <a:endParaRPr lang="ko-KR" altLang="en-US" sz="2880"/>
          </a:p>
        </p:txBody>
      </p:sp>
      <p:sp>
        <p:nvSpPr>
          <p:cNvPr id="51" name="Text 49"/>
          <p:cNvSpPr/>
          <p:nvPr/>
        </p:nvSpPr>
        <p:spPr>
          <a:xfrm>
            <a:off x="468173" y="5626852"/>
            <a:ext cx="321869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4</a:t>
            </a:r>
            <a:endParaRPr lang="en-US" sz="1280" dirty="0"/>
          </a:p>
        </p:txBody>
      </p:sp>
      <p:sp>
        <p:nvSpPr>
          <p:cNvPr id="52" name="Text 50"/>
          <p:cNvSpPr/>
          <p:nvPr/>
        </p:nvSpPr>
        <p:spPr>
          <a:xfrm>
            <a:off x="877824" y="5626852"/>
            <a:ext cx="2048256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US 12,560,569</a:t>
            </a:r>
            <a:endParaRPr lang="en-US" sz="1280" dirty="0"/>
          </a:p>
        </p:txBody>
      </p:sp>
      <p:sp>
        <p:nvSpPr>
          <p:cNvPr id="53" name="Text 51"/>
          <p:cNvSpPr/>
          <p:nvPr/>
        </p:nvSpPr>
        <p:spPr>
          <a:xfrm>
            <a:off x="3013862" y="5626852"/>
            <a:ext cx="2838298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Abbott POC</a:t>
            </a:r>
            <a:endParaRPr lang="en-US" sz="1280" dirty="0"/>
          </a:p>
        </p:txBody>
      </p:sp>
      <p:sp>
        <p:nvSpPr>
          <p:cNvPr id="54" name="Text 52"/>
          <p:cNvSpPr/>
          <p:nvPr/>
        </p:nvSpPr>
        <p:spPr>
          <a:xfrm>
            <a:off x="5939942" y="5626852"/>
            <a:ext cx="1463040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US</a:t>
            </a:r>
            <a:endParaRPr lang="en-US" sz="1280" dirty="0"/>
          </a:p>
        </p:txBody>
      </p:sp>
      <p:sp>
        <p:nvSpPr>
          <p:cNvPr id="55" name="Text 53"/>
          <p:cNvSpPr/>
          <p:nvPr/>
        </p:nvSpPr>
        <p:spPr>
          <a:xfrm>
            <a:off x="7490765" y="5626852"/>
            <a:ext cx="1404518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2039.02</a:t>
            </a:r>
            <a:endParaRPr lang="en-US" sz="1280" dirty="0"/>
          </a:p>
        </p:txBody>
      </p:sp>
      <p:sp>
        <p:nvSpPr>
          <p:cNvPr id="56" name="Text 54"/>
          <p:cNvSpPr/>
          <p:nvPr/>
        </p:nvSpPr>
        <p:spPr>
          <a:xfrm>
            <a:off x="8983066" y="5626852"/>
            <a:ext cx="5208422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16" dirty="0">
                <a:solidFill>
                  <a:srgbClr val="1A7A40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다단자 커넥터 전기화학 방식 — LUKIN 광학 측정 방식과 구성 상이</a:t>
            </a:r>
            <a:endParaRPr lang="en-US" sz="1216" dirty="0"/>
          </a:p>
        </p:txBody>
      </p:sp>
      <p:sp>
        <p:nvSpPr>
          <p:cNvPr id="57" name="Shape 55"/>
          <p:cNvSpPr/>
          <p:nvPr/>
        </p:nvSpPr>
        <p:spPr>
          <a:xfrm>
            <a:off x="409651" y="5951647"/>
            <a:ext cx="13811098" cy="354056"/>
          </a:xfrm>
          <a:prstGeom prst="rect">
            <a:avLst/>
          </a:prstGeom>
          <a:solidFill>
            <a:srgbClr val="FFFFFF"/>
          </a:solidFill>
          <a:ln w="3810">
            <a:solidFill>
              <a:srgbClr val="D0D8E0"/>
            </a:solidFill>
            <a:prstDash val="solid"/>
          </a:ln>
        </p:spPr>
        <p:txBody>
          <a:bodyPr/>
          <a:lstStyle/>
          <a:p>
            <a:endParaRPr lang="ko-KR" altLang="en-US" sz="2880"/>
          </a:p>
        </p:txBody>
      </p:sp>
      <p:sp>
        <p:nvSpPr>
          <p:cNvPr id="58" name="Text 56"/>
          <p:cNvSpPr/>
          <p:nvPr/>
        </p:nvSpPr>
        <p:spPr>
          <a:xfrm>
            <a:off x="468173" y="5980908"/>
            <a:ext cx="321869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5</a:t>
            </a:r>
            <a:endParaRPr lang="en-US" sz="1280" dirty="0"/>
          </a:p>
        </p:txBody>
      </p:sp>
      <p:sp>
        <p:nvSpPr>
          <p:cNvPr id="59" name="Text 57"/>
          <p:cNvSpPr/>
          <p:nvPr/>
        </p:nvSpPr>
        <p:spPr>
          <a:xfrm>
            <a:off x="877824" y="5980908"/>
            <a:ext cx="2048256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US 12,449,417</a:t>
            </a:r>
            <a:endParaRPr lang="en-US" sz="1280" dirty="0"/>
          </a:p>
        </p:txBody>
      </p:sp>
      <p:sp>
        <p:nvSpPr>
          <p:cNvPr id="60" name="Text 58"/>
          <p:cNvSpPr/>
          <p:nvPr/>
        </p:nvSpPr>
        <p:spPr>
          <a:xfrm>
            <a:off x="3013862" y="5980908"/>
            <a:ext cx="2838298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Abbott Rapid Dx</a:t>
            </a:r>
            <a:endParaRPr lang="en-US" sz="1280" dirty="0"/>
          </a:p>
        </p:txBody>
      </p:sp>
      <p:sp>
        <p:nvSpPr>
          <p:cNvPr id="61" name="Text 59"/>
          <p:cNvSpPr/>
          <p:nvPr/>
        </p:nvSpPr>
        <p:spPr>
          <a:xfrm>
            <a:off x="5939942" y="5980908"/>
            <a:ext cx="1463040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US</a:t>
            </a:r>
            <a:endParaRPr lang="en-US" sz="1280" dirty="0"/>
          </a:p>
        </p:txBody>
      </p:sp>
      <p:sp>
        <p:nvSpPr>
          <p:cNvPr id="62" name="Text 60"/>
          <p:cNvSpPr/>
          <p:nvPr/>
        </p:nvSpPr>
        <p:spPr>
          <a:xfrm>
            <a:off x="7490765" y="5980908"/>
            <a:ext cx="1404518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2043.02</a:t>
            </a:r>
            <a:endParaRPr lang="en-US" sz="1280" dirty="0"/>
          </a:p>
        </p:txBody>
      </p:sp>
      <p:sp>
        <p:nvSpPr>
          <p:cNvPr id="63" name="Text 61"/>
          <p:cNvSpPr/>
          <p:nvPr/>
        </p:nvSpPr>
        <p:spPr>
          <a:xfrm>
            <a:off x="8983066" y="5980908"/>
            <a:ext cx="5208422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16" dirty="0">
                <a:solidFill>
                  <a:srgbClr val="1A7A40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LFA 카트리지 고정형 — 원심 회전 구동 방식과 구성 상이</a:t>
            </a:r>
            <a:endParaRPr lang="en-US" sz="1216" dirty="0"/>
          </a:p>
        </p:txBody>
      </p:sp>
      <p:sp>
        <p:nvSpPr>
          <p:cNvPr id="64" name="Shape 62"/>
          <p:cNvSpPr/>
          <p:nvPr/>
        </p:nvSpPr>
        <p:spPr>
          <a:xfrm>
            <a:off x="409651" y="6305703"/>
            <a:ext cx="13811098" cy="354056"/>
          </a:xfrm>
          <a:prstGeom prst="rect">
            <a:avLst/>
          </a:prstGeom>
          <a:solidFill>
            <a:srgbClr val="F4F6F8"/>
          </a:solidFill>
          <a:ln w="3810">
            <a:solidFill>
              <a:srgbClr val="D0D8E0"/>
            </a:solidFill>
            <a:prstDash val="solid"/>
          </a:ln>
        </p:spPr>
        <p:txBody>
          <a:bodyPr/>
          <a:lstStyle/>
          <a:p>
            <a:endParaRPr lang="ko-KR" altLang="en-US" sz="2880"/>
          </a:p>
        </p:txBody>
      </p:sp>
      <p:sp>
        <p:nvSpPr>
          <p:cNvPr id="65" name="Text 63"/>
          <p:cNvSpPr/>
          <p:nvPr/>
        </p:nvSpPr>
        <p:spPr>
          <a:xfrm>
            <a:off x="468173" y="6334964"/>
            <a:ext cx="321869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6</a:t>
            </a:r>
            <a:endParaRPr lang="en-US" sz="1280" dirty="0"/>
          </a:p>
        </p:txBody>
      </p:sp>
      <p:sp>
        <p:nvSpPr>
          <p:cNvPr id="66" name="Text 64"/>
          <p:cNvSpPr/>
          <p:nvPr/>
        </p:nvSpPr>
        <p:spPr>
          <a:xfrm>
            <a:off x="877824" y="6334964"/>
            <a:ext cx="2048256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US 12,162,005</a:t>
            </a:r>
            <a:endParaRPr lang="en-US" sz="1280" dirty="0"/>
          </a:p>
        </p:txBody>
      </p:sp>
      <p:sp>
        <p:nvSpPr>
          <p:cNvPr id="67" name="Text 65"/>
          <p:cNvSpPr/>
          <p:nvPr/>
        </p:nvSpPr>
        <p:spPr>
          <a:xfrm>
            <a:off x="3013862" y="6334964"/>
            <a:ext cx="2838298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BioMérieux/BioFire</a:t>
            </a:r>
            <a:endParaRPr lang="en-US" sz="1280" dirty="0"/>
          </a:p>
        </p:txBody>
      </p:sp>
      <p:sp>
        <p:nvSpPr>
          <p:cNvPr id="68" name="Text 66"/>
          <p:cNvSpPr/>
          <p:nvPr/>
        </p:nvSpPr>
        <p:spPr>
          <a:xfrm>
            <a:off x="5939942" y="6334964"/>
            <a:ext cx="1463040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US</a:t>
            </a:r>
            <a:endParaRPr lang="en-US" sz="1280" dirty="0"/>
          </a:p>
        </p:txBody>
      </p:sp>
      <p:sp>
        <p:nvSpPr>
          <p:cNvPr id="69" name="Text 67"/>
          <p:cNvSpPr/>
          <p:nvPr/>
        </p:nvSpPr>
        <p:spPr>
          <a:xfrm>
            <a:off x="7490765" y="6334964"/>
            <a:ext cx="1404518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2038.08</a:t>
            </a:r>
            <a:endParaRPr lang="en-US" sz="1280" dirty="0"/>
          </a:p>
        </p:txBody>
      </p:sp>
      <p:sp>
        <p:nvSpPr>
          <p:cNvPr id="70" name="Text 68"/>
          <p:cNvSpPr/>
          <p:nvPr/>
        </p:nvSpPr>
        <p:spPr>
          <a:xfrm>
            <a:off x="8983066" y="6334964"/>
            <a:ext cx="5208422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16" dirty="0">
                <a:solidFill>
                  <a:srgbClr val="1A7A40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진공 채널 기반 웰 배기 — LUKIN의 원심 유체 분배 구성 부재</a:t>
            </a:r>
            <a:endParaRPr lang="en-US" sz="1216" dirty="0"/>
          </a:p>
        </p:txBody>
      </p:sp>
      <p:sp>
        <p:nvSpPr>
          <p:cNvPr id="71" name="Shape 69"/>
          <p:cNvSpPr/>
          <p:nvPr/>
        </p:nvSpPr>
        <p:spPr>
          <a:xfrm>
            <a:off x="409651" y="6659759"/>
            <a:ext cx="13811098" cy="354056"/>
          </a:xfrm>
          <a:prstGeom prst="rect">
            <a:avLst/>
          </a:prstGeom>
          <a:solidFill>
            <a:srgbClr val="FFFFFF"/>
          </a:solidFill>
          <a:ln w="3810">
            <a:solidFill>
              <a:srgbClr val="D0D8E0"/>
            </a:solidFill>
            <a:prstDash val="solid"/>
          </a:ln>
        </p:spPr>
        <p:txBody>
          <a:bodyPr/>
          <a:lstStyle/>
          <a:p>
            <a:endParaRPr lang="ko-KR" altLang="en-US" sz="2880"/>
          </a:p>
        </p:txBody>
      </p:sp>
      <p:sp>
        <p:nvSpPr>
          <p:cNvPr id="72" name="Text 70"/>
          <p:cNvSpPr/>
          <p:nvPr/>
        </p:nvSpPr>
        <p:spPr>
          <a:xfrm>
            <a:off x="468173" y="6689020"/>
            <a:ext cx="321869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7</a:t>
            </a:r>
            <a:endParaRPr lang="en-US" sz="1280" dirty="0"/>
          </a:p>
        </p:txBody>
      </p:sp>
      <p:sp>
        <p:nvSpPr>
          <p:cNvPr id="73" name="Text 71"/>
          <p:cNvSpPr/>
          <p:nvPr/>
        </p:nvSpPr>
        <p:spPr>
          <a:xfrm>
            <a:off x="877824" y="6689020"/>
            <a:ext cx="2048256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JP 7482005</a:t>
            </a:r>
            <a:endParaRPr lang="en-US" sz="1280" dirty="0"/>
          </a:p>
        </p:txBody>
      </p:sp>
      <p:sp>
        <p:nvSpPr>
          <p:cNvPr id="74" name="Text 72"/>
          <p:cNvSpPr/>
          <p:nvPr/>
        </p:nvSpPr>
        <p:spPr>
          <a:xfrm>
            <a:off x="3013862" y="6689020"/>
            <a:ext cx="2838298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BioMérieux</a:t>
            </a:r>
            <a:endParaRPr lang="en-US" sz="1280" dirty="0"/>
          </a:p>
        </p:txBody>
      </p:sp>
      <p:sp>
        <p:nvSpPr>
          <p:cNvPr id="75" name="Text 73"/>
          <p:cNvSpPr/>
          <p:nvPr/>
        </p:nvSpPr>
        <p:spPr>
          <a:xfrm>
            <a:off x="5939942" y="6689020"/>
            <a:ext cx="1463040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JP</a:t>
            </a:r>
            <a:endParaRPr lang="en-US" sz="1280" dirty="0"/>
          </a:p>
        </p:txBody>
      </p:sp>
      <p:sp>
        <p:nvSpPr>
          <p:cNvPr id="76" name="Text 74"/>
          <p:cNvSpPr/>
          <p:nvPr/>
        </p:nvSpPr>
        <p:spPr>
          <a:xfrm>
            <a:off x="7490765" y="6689020"/>
            <a:ext cx="1404518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2036.11</a:t>
            </a:r>
            <a:endParaRPr lang="en-US" sz="1280" dirty="0"/>
          </a:p>
        </p:txBody>
      </p:sp>
      <p:sp>
        <p:nvSpPr>
          <p:cNvPr id="77" name="Text 75"/>
          <p:cNvSpPr/>
          <p:nvPr/>
        </p:nvSpPr>
        <p:spPr>
          <a:xfrm>
            <a:off x="8983066" y="6689020"/>
            <a:ext cx="5208422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16" dirty="0">
                <a:solidFill>
                  <a:srgbClr val="1A7A40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피펫 지지체 자성 입자 추출 — LUKIN 실린더 방식과 핵심 구성 상이</a:t>
            </a:r>
            <a:endParaRPr lang="en-US" sz="1216" dirty="0"/>
          </a:p>
        </p:txBody>
      </p:sp>
      <p:sp>
        <p:nvSpPr>
          <p:cNvPr id="78" name="Shape 76"/>
          <p:cNvSpPr/>
          <p:nvPr/>
        </p:nvSpPr>
        <p:spPr>
          <a:xfrm>
            <a:off x="409651" y="7013815"/>
            <a:ext cx="13811098" cy="354056"/>
          </a:xfrm>
          <a:prstGeom prst="rect">
            <a:avLst/>
          </a:prstGeom>
          <a:solidFill>
            <a:srgbClr val="F4F6F8"/>
          </a:solidFill>
          <a:ln w="3810">
            <a:solidFill>
              <a:srgbClr val="D0D8E0"/>
            </a:solidFill>
            <a:prstDash val="solid"/>
          </a:ln>
        </p:spPr>
        <p:txBody>
          <a:bodyPr/>
          <a:lstStyle/>
          <a:p>
            <a:endParaRPr lang="ko-KR" altLang="en-US" sz="2880"/>
          </a:p>
        </p:txBody>
      </p:sp>
      <p:sp>
        <p:nvSpPr>
          <p:cNvPr id="79" name="Text 77"/>
          <p:cNvSpPr/>
          <p:nvPr/>
        </p:nvSpPr>
        <p:spPr>
          <a:xfrm>
            <a:off x="468173" y="7043076"/>
            <a:ext cx="321869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8</a:t>
            </a:r>
            <a:endParaRPr lang="en-US" sz="1280" dirty="0"/>
          </a:p>
        </p:txBody>
      </p:sp>
      <p:sp>
        <p:nvSpPr>
          <p:cNvPr id="80" name="Text 78"/>
          <p:cNvSpPr/>
          <p:nvPr/>
        </p:nvSpPr>
        <p:spPr>
          <a:xfrm>
            <a:off x="877824" y="7043076"/>
            <a:ext cx="2048256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US 10,866,170</a:t>
            </a:r>
            <a:endParaRPr lang="en-US" sz="1280" dirty="0"/>
          </a:p>
        </p:txBody>
      </p:sp>
      <p:sp>
        <p:nvSpPr>
          <p:cNvPr id="81" name="Text 79"/>
          <p:cNvSpPr/>
          <p:nvPr/>
        </p:nvSpPr>
        <p:spPr>
          <a:xfrm>
            <a:off x="3013862" y="7043076"/>
            <a:ext cx="2838298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Roche Molecular</a:t>
            </a:r>
            <a:endParaRPr lang="en-US" sz="1280" dirty="0"/>
          </a:p>
        </p:txBody>
      </p:sp>
      <p:sp>
        <p:nvSpPr>
          <p:cNvPr id="82" name="Text 80"/>
          <p:cNvSpPr/>
          <p:nvPr/>
        </p:nvSpPr>
        <p:spPr>
          <a:xfrm>
            <a:off x="5939942" y="7043076"/>
            <a:ext cx="1463040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US</a:t>
            </a:r>
            <a:endParaRPr lang="en-US" sz="1280" dirty="0"/>
          </a:p>
        </p:txBody>
      </p:sp>
      <p:sp>
        <p:nvSpPr>
          <p:cNvPr id="83" name="Text 81"/>
          <p:cNvSpPr/>
          <p:nvPr/>
        </p:nvSpPr>
        <p:spPr>
          <a:xfrm>
            <a:off x="7490765" y="7043076"/>
            <a:ext cx="1404518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2033.08</a:t>
            </a:r>
            <a:endParaRPr lang="en-US" sz="1280" dirty="0"/>
          </a:p>
        </p:txBody>
      </p:sp>
      <p:sp>
        <p:nvSpPr>
          <p:cNvPr id="84" name="Text 82"/>
          <p:cNvSpPr/>
          <p:nvPr/>
        </p:nvSpPr>
        <p:spPr>
          <a:xfrm>
            <a:off x="8983066" y="7043076"/>
            <a:ext cx="5208422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16" dirty="0">
                <a:solidFill>
                  <a:srgbClr val="1A7A40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커팅팁 생물학적 재료 추출 — LUKIN 원심 분산 구성 부재</a:t>
            </a:r>
            <a:endParaRPr lang="en-US" sz="1216" dirty="0"/>
          </a:p>
        </p:txBody>
      </p:sp>
      <p:sp>
        <p:nvSpPr>
          <p:cNvPr id="85" name="Shape 83"/>
          <p:cNvSpPr/>
          <p:nvPr/>
        </p:nvSpPr>
        <p:spPr>
          <a:xfrm>
            <a:off x="409651" y="7367870"/>
            <a:ext cx="13811098" cy="354056"/>
          </a:xfrm>
          <a:prstGeom prst="rect">
            <a:avLst/>
          </a:prstGeom>
          <a:solidFill>
            <a:srgbClr val="FFFFFF"/>
          </a:solidFill>
          <a:ln w="3810">
            <a:solidFill>
              <a:srgbClr val="D0D8E0"/>
            </a:solidFill>
            <a:prstDash val="solid"/>
          </a:ln>
        </p:spPr>
        <p:txBody>
          <a:bodyPr/>
          <a:lstStyle/>
          <a:p>
            <a:endParaRPr lang="ko-KR" altLang="en-US" sz="2880"/>
          </a:p>
        </p:txBody>
      </p:sp>
      <p:sp>
        <p:nvSpPr>
          <p:cNvPr id="86" name="Text 84"/>
          <p:cNvSpPr/>
          <p:nvPr/>
        </p:nvSpPr>
        <p:spPr>
          <a:xfrm>
            <a:off x="468173" y="7397131"/>
            <a:ext cx="321869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9</a:t>
            </a:r>
            <a:endParaRPr lang="en-US" sz="1280" dirty="0"/>
          </a:p>
        </p:txBody>
      </p:sp>
      <p:sp>
        <p:nvSpPr>
          <p:cNvPr id="87" name="Text 85"/>
          <p:cNvSpPr/>
          <p:nvPr/>
        </p:nvSpPr>
        <p:spPr>
          <a:xfrm>
            <a:off x="877824" y="7397131"/>
            <a:ext cx="2048256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KR 10-2559634</a:t>
            </a:r>
            <a:endParaRPr lang="en-US" sz="1280" dirty="0"/>
          </a:p>
        </p:txBody>
      </p:sp>
      <p:sp>
        <p:nvSpPr>
          <p:cNvPr id="88" name="Text 86"/>
          <p:cNvSpPr/>
          <p:nvPr/>
        </p:nvSpPr>
        <p:spPr>
          <a:xfrm>
            <a:off x="3013862" y="7397131"/>
            <a:ext cx="2838298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한국전자통신연구원</a:t>
            </a:r>
            <a:endParaRPr lang="en-US" sz="1280" dirty="0"/>
          </a:p>
        </p:txBody>
      </p:sp>
      <p:sp>
        <p:nvSpPr>
          <p:cNvPr id="89" name="Text 87"/>
          <p:cNvSpPr/>
          <p:nvPr/>
        </p:nvSpPr>
        <p:spPr>
          <a:xfrm>
            <a:off x="5939942" y="7397131"/>
            <a:ext cx="1463040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KR</a:t>
            </a:r>
            <a:endParaRPr lang="en-US" sz="1280" dirty="0"/>
          </a:p>
        </p:txBody>
      </p:sp>
      <p:sp>
        <p:nvSpPr>
          <p:cNvPr id="90" name="Text 88"/>
          <p:cNvSpPr/>
          <p:nvPr/>
        </p:nvSpPr>
        <p:spPr>
          <a:xfrm>
            <a:off x="7490765" y="7397131"/>
            <a:ext cx="1404518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2040.12</a:t>
            </a:r>
            <a:endParaRPr lang="en-US" sz="1280" dirty="0"/>
          </a:p>
        </p:txBody>
      </p:sp>
      <p:sp>
        <p:nvSpPr>
          <p:cNvPr id="91" name="Text 89"/>
          <p:cNvSpPr/>
          <p:nvPr/>
        </p:nvSpPr>
        <p:spPr>
          <a:xfrm>
            <a:off x="8983066" y="7397131"/>
            <a:ext cx="5208422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16" dirty="0">
                <a:solidFill>
                  <a:srgbClr val="1A7A40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지연 신호 기반 다파장 광학 검출 — 실시발명 검출 방식과 구성 상이</a:t>
            </a:r>
            <a:endParaRPr lang="en-US" sz="1216" dirty="0"/>
          </a:p>
        </p:txBody>
      </p:sp>
      <p:sp>
        <p:nvSpPr>
          <p:cNvPr id="92" name="Shape 90"/>
          <p:cNvSpPr/>
          <p:nvPr/>
        </p:nvSpPr>
        <p:spPr>
          <a:xfrm>
            <a:off x="409651" y="7721926"/>
            <a:ext cx="13811098" cy="354056"/>
          </a:xfrm>
          <a:prstGeom prst="rect">
            <a:avLst/>
          </a:prstGeom>
          <a:solidFill>
            <a:srgbClr val="F4F6F8"/>
          </a:solidFill>
          <a:ln w="3810">
            <a:solidFill>
              <a:srgbClr val="D0D8E0"/>
            </a:solidFill>
            <a:prstDash val="solid"/>
          </a:ln>
        </p:spPr>
        <p:txBody>
          <a:bodyPr/>
          <a:lstStyle/>
          <a:p>
            <a:endParaRPr lang="ko-KR" altLang="en-US" sz="2880"/>
          </a:p>
        </p:txBody>
      </p:sp>
      <p:sp>
        <p:nvSpPr>
          <p:cNvPr id="93" name="Text 91"/>
          <p:cNvSpPr/>
          <p:nvPr/>
        </p:nvSpPr>
        <p:spPr>
          <a:xfrm>
            <a:off x="468173" y="7751187"/>
            <a:ext cx="321869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10</a:t>
            </a:r>
            <a:endParaRPr lang="en-US" sz="1280" dirty="0"/>
          </a:p>
        </p:txBody>
      </p:sp>
      <p:sp>
        <p:nvSpPr>
          <p:cNvPr id="94" name="Text 92"/>
          <p:cNvSpPr/>
          <p:nvPr/>
        </p:nvSpPr>
        <p:spPr>
          <a:xfrm>
            <a:off x="877824" y="7751187"/>
            <a:ext cx="2048256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KR 10-2355377</a:t>
            </a:r>
            <a:endParaRPr lang="en-US" sz="1280" dirty="0"/>
          </a:p>
        </p:txBody>
      </p:sp>
      <p:sp>
        <p:nvSpPr>
          <p:cNvPr id="95" name="Text 93"/>
          <p:cNvSpPr/>
          <p:nvPr/>
        </p:nvSpPr>
        <p:spPr>
          <a:xfrm>
            <a:off x="3013862" y="7751187"/>
            <a:ext cx="2838298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(주)레보스케치</a:t>
            </a:r>
            <a:endParaRPr lang="en-US" sz="1280" dirty="0"/>
          </a:p>
        </p:txBody>
      </p:sp>
      <p:sp>
        <p:nvSpPr>
          <p:cNvPr id="96" name="Text 94"/>
          <p:cNvSpPr/>
          <p:nvPr/>
        </p:nvSpPr>
        <p:spPr>
          <a:xfrm>
            <a:off x="5939942" y="7751187"/>
            <a:ext cx="1463040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KR</a:t>
            </a:r>
            <a:endParaRPr lang="en-US" sz="1280" dirty="0"/>
          </a:p>
        </p:txBody>
      </p:sp>
      <p:sp>
        <p:nvSpPr>
          <p:cNvPr id="97" name="Text 95"/>
          <p:cNvSpPr/>
          <p:nvPr/>
        </p:nvSpPr>
        <p:spPr>
          <a:xfrm>
            <a:off x="7490765" y="7751187"/>
            <a:ext cx="1404518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80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2039.08</a:t>
            </a:r>
            <a:endParaRPr lang="en-US" sz="1280" dirty="0"/>
          </a:p>
        </p:txBody>
      </p:sp>
      <p:sp>
        <p:nvSpPr>
          <p:cNvPr id="98" name="Text 96"/>
          <p:cNvSpPr/>
          <p:nvPr/>
        </p:nvSpPr>
        <p:spPr>
          <a:xfrm>
            <a:off x="8983066" y="7751187"/>
            <a:ext cx="5208422" cy="29553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16" dirty="0">
                <a:solidFill>
                  <a:srgbClr val="1A7A40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링형 시료 용기 가열·냉각 — LUKIN 독립 펠티어 제어 방식과 상이</a:t>
            </a:r>
            <a:endParaRPr lang="en-US" sz="1216" dirty="0"/>
          </a:p>
        </p:txBody>
      </p:sp>
      <p:sp>
        <p:nvSpPr>
          <p:cNvPr id="99" name="Shape 97"/>
          <p:cNvSpPr/>
          <p:nvPr/>
        </p:nvSpPr>
        <p:spPr>
          <a:xfrm>
            <a:off x="0" y="7772979"/>
            <a:ext cx="14630400" cy="438912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  <p:txBody>
          <a:bodyPr/>
          <a:lstStyle/>
          <a:p>
            <a:endParaRPr lang="ko-KR" altLang="en-US" sz="2880"/>
          </a:p>
        </p:txBody>
      </p:sp>
      <p:sp>
        <p:nvSpPr>
          <p:cNvPr id="100" name="Shape 98"/>
          <p:cNvSpPr/>
          <p:nvPr/>
        </p:nvSpPr>
        <p:spPr>
          <a:xfrm>
            <a:off x="0" y="7772979"/>
            <a:ext cx="102413" cy="438912"/>
          </a:xfrm>
          <a:prstGeom prst="rect">
            <a:avLst/>
          </a:prstGeom>
          <a:solidFill>
            <a:srgbClr val="0D7A5F"/>
          </a:solidFill>
          <a:ln w="12700">
            <a:solidFill>
              <a:srgbClr val="0D7A5F"/>
            </a:solidFill>
            <a:prstDash val="solid"/>
          </a:ln>
        </p:spPr>
        <p:txBody>
          <a:bodyPr/>
          <a:lstStyle/>
          <a:p>
            <a:endParaRPr lang="ko-KR" altLang="en-US" sz="2880"/>
          </a:p>
        </p:txBody>
      </p:sp>
      <p:sp>
        <p:nvSpPr>
          <p:cNvPr id="101" name="Text 99"/>
          <p:cNvSpPr/>
          <p:nvPr/>
        </p:nvSpPr>
        <p:spPr>
          <a:xfrm>
            <a:off x="263347" y="7802240"/>
            <a:ext cx="14191488" cy="38039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360" dirty="0" err="1">
                <a:solidFill>
                  <a:srgbClr val="D0D8E0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LUKIN은</a:t>
            </a:r>
            <a:r>
              <a:rPr lang="en-US" sz="1360" dirty="0">
                <a:solidFill>
                  <a:srgbClr val="D0D8E0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 특허 라이선스 비용이나 침해 금지 위험 없이 5개국에서 즉시 상업화 가능합니다. </a:t>
            </a:r>
          </a:p>
          <a:p>
            <a:r>
              <a:rPr lang="en-US" sz="1360" dirty="0" err="1">
                <a:solidFill>
                  <a:srgbClr val="D0D8E0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글로벌</a:t>
            </a:r>
            <a:r>
              <a:rPr lang="en-US" sz="1360" dirty="0">
                <a:solidFill>
                  <a:srgbClr val="D0D8E0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 1위 기업들의 특허로부터 구조적으로 독립된 사실이 전문 법인에 의해 공식 확인됐습니다.</a:t>
            </a:r>
            <a:endParaRPr lang="en-US" sz="1360" dirty="0"/>
          </a:p>
        </p:txBody>
      </p:sp>
      <p:sp>
        <p:nvSpPr>
          <p:cNvPr id="104" name="Shape 0">
            <a:extLst>
              <a:ext uri="{FF2B5EF4-FFF2-40B4-BE49-F238E27FC236}">
                <a16:creationId xmlns:a16="http://schemas.microsoft.com/office/drawing/2014/main" id="{011573BA-0052-A409-3CD6-A80A5478CF3E}"/>
              </a:ext>
            </a:extLst>
          </p:cNvPr>
          <p:cNvSpPr/>
          <p:nvPr/>
        </p:nvSpPr>
        <p:spPr>
          <a:xfrm>
            <a:off x="0" y="0"/>
            <a:ext cx="14630400" cy="1431109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  <p:txBody>
          <a:bodyPr/>
          <a:lstStyle/>
          <a:p>
            <a:endParaRPr lang="ko-KR" altLang="en-US" sz="2880"/>
          </a:p>
        </p:txBody>
      </p:sp>
      <p:sp>
        <p:nvSpPr>
          <p:cNvPr id="105" name="Text 0">
            <a:extLst>
              <a:ext uri="{FF2B5EF4-FFF2-40B4-BE49-F238E27FC236}">
                <a16:creationId xmlns:a16="http://schemas.microsoft.com/office/drawing/2014/main" id="{D7EA98AC-D085-7727-3993-7BAB2963E936}"/>
              </a:ext>
            </a:extLst>
          </p:cNvPr>
          <p:cNvSpPr/>
          <p:nvPr/>
        </p:nvSpPr>
        <p:spPr>
          <a:xfrm>
            <a:off x="432857" y="320492"/>
            <a:ext cx="10055781" cy="558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350"/>
              </a:lnSpc>
            </a:pPr>
            <a:r>
              <a:rPr lang="en-US" altLang="ko-KR" sz="3500" b="1" dirty="0">
                <a:solidFill>
                  <a:schemeClr val="bg1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FTO</a:t>
            </a:r>
            <a:r>
              <a:rPr lang="ko-KR" altLang="en-US" sz="3500" b="1" dirty="0">
                <a:solidFill>
                  <a:schemeClr val="bg1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（특허 실시 </a:t>
            </a:r>
            <a:r>
              <a:rPr lang="ko-KR" altLang="en-US" sz="3500" b="1" dirty="0" err="1">
                <a:solidFill>
                  <a:schemeClr val="bg1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자유도）분석</a:t>
            </a:r>
            <a:r>
              <a:rPr lang="ko-KR" altLang="en-US" sz="3500" b="1" dirty="0">
                <a:solidFill>
                  <a:schemeClr val="bg1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 </a:t>
            </a:r>
            <a:r>
              <a:rPr lang="en-US" altLang="ko-KR" sz="3500" b="1" dirty="0">
                <a:solidFill>
                  <a:schemeClr val="bg1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— </a:t>
            </a:r>
            <a:r>
              <a:rPr lang="ko-KR" altLang="en-US" sz="3500" b="1" dirty="0">
                <a:solidFill>
                  <a:schemeClr val="bg1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글로벌 특허 분쟁 리스크 제로</a:t>
            </a:r>
            <a:endParaRPr lang="en-US" sz="3500" dirty="0">
              <a:solidFill>
                <a:schemeClr val="bg1"/>
              </a:solidFill>
            </a:endParaRPr>
          </a:p>
        </p:txBody>
      </p:sp>
      <p:sp>
        <p:nvSpPr>
          <p:cNvPr id="106" name="Text 1">
            <a:extLst>
              <a:ext uri="{FF2B5EF4-FFF2-40B4-BE49-F238E27FC236}">
                <a16:creationId xmlns:a16="http://schemas.microsoft.com/office/drawing/2014/main" id="{D0D37F77-3656-C763-195A-759554320926}"/>
              </a:ext>
            </a:extLst>
          </p:cNvPr>
          <p:cNvSpPr/>
          <p:nvPr/>
        </p:nvSpPr>
        <p:spPr>
          <a:xfrm>
            <a:off x="459866" y="892317"/>
            <a:ext cx="13042821" cy="2714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r>
              <a:rPr lang="en-US" altLang="ko-KR" sz="1600" dirty="0" err="1">
                <a:solidFill>
                  <a:srgbClr val="1DA882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특허법인</a:t>
            </a:r>
            <a:r>
              <a:rPr lang="en-US" altLang="ko-KR" sz="1600" dirty="0">
                <a:solidFill>
                  <a:srgbClr val="1DA882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 강인（2026년 4월）  ·  5개국（KR·US·EP·CN·JP）  ·  2,431건 </a:t>
            </a:r>
            <a:r>
              <a:rPr lang="en-US" altLang="ko-KR" sz="1600" dirty="0" err="1">
                <a:solidFill>
                  <a:srgbClr val="1DA882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스크리닝</a:t>
            </a:r>
            <a:r>
              <a:rPr lang="en-US" altLang="ko-KR" sz="1600" dirty="0">
                <a:solidFill>
                  <a:srgbClr val="1DA882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  ·  </a:t>
            </a:r>
            <a:r>
              <a:rPr lang="en-US" altLang="ko-KR" sz="1600" dirty="0" err="1">
                <a:solidFill>
                  <a:srgbClr val="1DA882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관련</a:t>
            </a:r>
            <a:r>
              <a:rPr lang="en-US" altLang="ko-KR" sz="1600" dirty="0">
                <a:solidFill>
                  <a:srgbClr val="1DA882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 10건 </a:t>
            </a:r>
            <a:r>
              <a:rPr lang="en-US" altLang="ko-KR" sz="1600" dirty="0" err="1">
                <a:solidFill>
                  <a:srgbClr val="1DA882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정밀</a:t>
            </a:r>
            <a:r>
              <a:rPr lang="en-US" altLang="ko-KR" sz="1600" dirty="0">
                <a:solidFill>
                  <a:srgbClr val="1DA882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 </a:t>
            </a:r>
            <a:r>
              <a:rPr lang="en-US" altLang="ko-KR" sz="1600" dirty="0" err="1">
                <a:solidFill>
                  <a:srgbClr val="1DA882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분석</a:t>
            </a:r>
            <a:r>
              <a:rPr lang="en-US" altLang="ko-KR" sz="1600" dirty="0">
                <a:solidFill>
                  <a:srgbClr val="1DA882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  ·  </a:t>
            </a:r>
            <a:r>
              <a:rPr lang="en-US" altLang="ko-KR" sz="1600" b="1" dirty="0" err="1">
                <a:solidFill>
                  <a:srgbClr val="FFFF00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결론：침해</a:t>
            </a:r>
            <a:r>
              <a:rPr lang="en-US" altLang="ko-KR" sz="1600" b="1" dirty="0">
                <a:solidFill>
                  <a:srgbClr val="FFFF00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 </a:t>
            </a:r>
            <a:r>
              <a:rPr lang="en-US" altLang="ko-KR" sz="1600" b="1" dirty="0" err="1">
                <a:solidFill>
                  <a:srgbClr val="FFFF00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특허</a:t>
            </a:r>
            <a:r>
              <a:rPr lang="en-US" altLang="ko-KR" sz="1600" b="1" dirty="0">
                <a:solidFill>
                  <a:srgbClr val="FFFF00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 </a:t>
            </a:r>
            <a:r>
              <a:rPr lang="en-US" altLang="ko-KR" sz="1600" b="1" dirty="0" err="1">
                <a:solidFill>
                  <a:srgbClr val="FFFF00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없음</a:t>
            </a:r>
            <a:endParaRPr lang="en-US" altLang="ko-KR" sz="1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4978BE0B-E0EE-1F1E-895E-BC3AF96614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8393574"/>
              </p:ext>
            </p:extLst>
          </p:nvPr>
        </p:nvGraphicFramePr>
        <p:xfrm>
          <a:off x="373567" y="1695796"/>
          <a:ext cx="13883265" cy="629911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30057">
                  <a:extLst>
                    <a:ext uri="{9D8B030D-6E8A-4147-A177-3AD203B41FA5}">
                      <a16:colId xmlns:a16="http://schemas.microsoft.com/office/drawing/2014/main" val="2062820247"/>
                    </a:ext>
                  </a:extLst>
                </a:gridCol>
                <a:gridCol w="1197033">
                  <a:extLst>
                    <a:ext uri="{9D8B030D-6E8A-4147-A177-3AD203B41FA5}">
                      <a16:colId xmlns:a16="http://schemas.microsoft.com/office/drawing/2014/main" val="1707873882"/>
                    </a:ext>
                  </a:extLst>
                </a:gridCol>
                <a:gridCol w="781397">
                  <a:extLst>
                    <a:ext uri="{9D8B030D-6E8A-4147-A177-3AD203B41FA5}">
                      <a16:colId xmlns:a16="http://schemas.microsoft.com/office/drawing/2014/main" val="3566833600"/>
                    </a:ext>
                  </a:extLst>
                </a:gridCol>
                <a:gridCol w="798021">
                  <a:extLst>
                    <a:ext uri="{9D8B030D-6E8A-4147-A177-3AD203B41FA5}">
                      <a16:colId xmlns:a16="http://schemas.microsoft.com/office/drawing/2014/main" val="3589957845"/>
                    </a:ext>
                  </a:extLst>
                </a:gridCol>
                <a:gridCol w="847899">
                  <a:extLst>
                    <a:ext uri="{9D8B030D-6E8A-4147-A177-3AD203B41FA5}">
                      <a16:colId xmlns:a16="http://schemas.microsoft.com/office/drawing/2014/main" val="1479760701"/>
                    </a:ext>
                  </a:extLst>
                </a:gridCol>
                <a:gridCol w="1163781">
                  <a:extLst>
                    <a:ext uri="{9D8B030D-6E8A-4147-A177-3AD203B41FA5}">
                      <a16:colId xmlns:a16="http://schemas.microsoft.com/office/drawing/2014/main" val="3729517528"/>
                    </a:ext>
                  </a:extLst>
                </a:gridCol>
                <a:gridCol w="7365077">
                  <a:extLst>
                    <a:ext uri="{9D8B030D-6E8A-4147-A177-3AD203B41FA5}">
                      <a16:colId xmlns:a16="http://schemas.microsoft.com/office/drawing/2014/main" val="3386721922"/>
                    </a:ext>
                  </a:extLst>
                </a:gridCol>
              </a:tblGrid>
              <a:tr h="170718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출원인</a:t>
                      </a:r>
                      <a:endParaRPr lang="ko-KR" altLang="en-US" sz="1000" b="1" i="0" u="none" strike="noStrike">
                        <a:solidFill>
                          <a:srgbClr val="252525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출원번호</a:t>
                      </a:r>
                      <a:endParaRPr lang="ko-KR" altLang="en-US" sz="1000" b="1" i="0" u="none" strike="noStrike">
                        <a:solidFill>
                          <a:srgbClr val="252525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출원일자</a:t>
                      </a:r>
                      <a:endParaRPr lang="ko-KR" altLang="en-US" sz="1000" b="1" i="0" u="none" strike="noStrike">
                        <a:solidFill>
                          <a:srgbClr val="252525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등록번호</a:t>
                      </a:r>
                      <a:endParaRPr lang="ko-KR" altLang="en-US" sz="1000" b="1" i="0" u="none" strike="noStrike">
                        <a:solidFill>
                          <a:srgbClr val="252525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등록일</a:t>
                      </a:r>
                      <a:endParaRPr lang="ko-KR" altLang="en-US" sz="1000" b="1" i="0" u="none" strike="noStrike">
                        <a:solidFill>
                          <a:srgbClr val="252525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공개번호</a:t>
                      </a:r>
                      <a:endParaRPr lang="ko-KR" altLang="en-US" sz="1000" b="1" i="0" u="none" strike="noStrike">
                        <a:solidFill>
                          <a:srgbClr val="252525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발명의명칭</a:t>
                      </a:r>
                      <a:endParaRPr lang="ko-KR" altLang="en-US" sz="1000" b="1" i="0" u="none" strike="noStrike">
                        <a:solidFill>
                          <a:srgbClr val="252525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extLst>
                  <a:ext uri="{0D108BD9-81ED-4DB2-BD59-A6C34878D82A}">
                    <a16:rowId xmlns:a16="http://schemas.microsoft.com/office/drawing/2014/main" val="62714951"/>
                  </a:ext>
                </a:extLst>
              </a:tr>
              <a:tr h="17071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주식회사 에이아이바이오틱스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10-2020-0072709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2020.06.16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102458032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2022.10.19.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1020210155460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" sz="1000" u="none" strike="noStrike">
                          <a:effectLst/>
                        </a:rPr>
                        <a:t>RT-PCR </a:t>
                      </a:r>
                      <a:r>
                        <a:rPr lang="ko-KR" altLang="en-US" sz="1000" u="none" strike="noStrike">
                          <a:effectLst/>
                        </a:rPr>
                        <a:t>디바이스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extLst>
                  <a:ext uri="{0D108BD9-81ED-4DB2-BD59-A6C34878D82A}">
                    <a16:rowId xmlns:a16="http://schemas.microsoft.com/office/drawing/2014/main" val="4097425549"/>
                  </a:ext>
                </a:extLst>
              </a:tr>
              <a:tr h="17071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주식회사 에이아이바이오틱스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10-2020-0087862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2020.07.16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102403439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2022.05.25.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1020220009548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올인원 </a:t>
                      </a:r>
                      <a:r>
                        <a:rPr lang="en" sz="1000" u="none" strike="noStrike">
                          <a:effectLst/>
                        </a:rPr>
                        <a:t>RT-PCR </a:t>
                      </a:r>
                      <a:r>
                        <a:rPr lang="ko-KR" altLang="en-US" sz="1000" u="none" strike="noStrike">
                          <a:effectLst/>
                        </a:rPr>
                        <a:t>장치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extLst>
                  <a:ext uri="{0D108BD9-81ED-4DB2-BD59-A6C34878D82A}">
                    <a16:rowId xmlns:a16="http://schemas.microsoft.com/office/drawing/2014/main" val="2599731055"/>
                  </a:ext>
                </a:extLst>
              </a:tr>
              <a:tr h="17071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주식회사 에이아이바이오틱스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10-2020-0110891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2020.09.01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102346398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2021.12.29.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장내 미생물을 분석하여 평가 하는 시스템 및 평가 방법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extLst>
                  <a:ext uri="{0D108BD9-81ED-4DB2-BD59-A6C34878D82A}">
                    <a16:rowId xmlns:a16="http://schemas.microsoft.com/office/drawing/2014/main" val="2134294736"/>
                  </a:ext>
                </a:extLst>
              </a:tr>
              <a:tr h="17071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주식회사 에이아이바이오틱스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10-2020-0188867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2020.12.31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102565215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2023.08.04.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1020220096444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" sz="1000" u="none" strike="noStrike">
                          <a:effectLst/>
                        </a:rPr>
                        <a:t>RT-PCR</a:t>
                      </a:r>
                      <a:r>
                        <a:rPr lang="ko-KR" altLang="en-US" sz="1000" u="none" strike="noStrike">
                          <a:effectLst/>
                        </a:rPr>
                        <a:t>용 인터페이스 튜브 모듈 및 이를 사용한 장치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extLst>
                  <a:ext uri="{0D108BD9-81ED-4DB2-BD59-A6C34878D82A}">
                    <a16:rowId xmlns:a16="http://schemas.microsoft.com/office/drawing/2014/main" val="559347648"/>
                  </a:ext>
                </a:extLst>
              </a:tr>
              <a:tr h="17071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주식회사 에이아이바이오틱스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10-2022-0000807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2022.01.04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102702421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2024.08.29.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1020230105435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자동 채변 장치</a:t>
                      </a:r>
                      <a:r>
                        <a:rPr lang="en-US" altLang="ko-KR" sz="1000" u="none" strike="noStrike">
                          <a:effectLst/>
                        </a:rPr>
                        <a:t>, </a:t>
                      </a:r>
                      <a:r>
                        <a:rPr lang="ko-KR" altLang="en-US" sz="1000" u="none" strike="noStrike">
                          <a:effectLst/>
                        </a:rPr>
                        <a:t>이를 구비한 좌변식 변기 및 이를 사용한 채변 방법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extLst>
                  <a:ext uri="{0D108BD9-81ED-4DB2-BD59-A6C34878D82A}">
                    <a16:rowId xmlns:a16="http://schemas.microsoft.com/office/drawing/2014/main" val="1044687099"/>
                  </a:ext>
                </a:extLst>
              </a:tr>
              <a:tr h="17071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주식회사 에이아이바이오틱스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10-2022-0045995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2022.04.13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102833869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2025.07.11.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1020230146947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소켓 타입의 </a:t>
                      </a:r>
                      <a:r>
                        <a:rPr lang="en" sz="1000" u="none" strike="noStrike">
                          <a:effectLst/>
                        </a:rPr>
                        <a:t>PCR </a:t>
                      </a:r>
                      <a:r>
                        <a:rPr lang="ko-KR" altLang="en-US" sz="1000" u="none" strike="noStrike">
                          <a:effectLst/>
                        </a:rPr>
                        <a:t>튜브</a:t>
                      </a:r>
                      <a:r>
                        <a:rPr lang="en-US" altLang="ko-KR" sz="1000" u="none" strike="noStrike">
                          <a:effectLst/>
                        </a:rPr>
                        <a:t>, </a:t>
                      </a:r>
                      <a:r>
                        <a:rPr lang="ko-KR" altLang="en-US" sz="1000" u="none" strike="noStrike">
                          <a:effectLst/>
                        </a:rPr>
                        <a:t>이를 포함하는 회전형 실시간 </a:t>
                      </a:r>
                      <a:r>
                        <a:rPr lang="en" sz="1000" u="none" strike="noStrike">
                          <a:effectLst/>
                        </a:rPr>
                        <a:t>PCR </a:t>
                      </a:r>
                      <a:r>
                        <a:rPr lang="ko-KR" altLang="en-US" sz="1000" u="none" strike="noStrike">
                          <a:effectLst/>
                        </a:rPr>
                        <a:t>디바이스 및 이를 이용한 </a:t>
                      </a:r>
                      <a:r>
                        <a:rPr lang="en" sz="1000" u="none" strike="noStrike">
                          <a:effectLst/>
                        </a:rPr>
                        <a:t>PCR </a:t>
                      </a:r>
                      <a:r>
                        <a:rPr lang="ko-KR" altLang="en-US" sz="1000" u="none" strike="noStrike">
                          <a:effectLst/>
                        </a:rPr>
                        <a:t>검사 방법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extLst>
                  <a:ext uri="{0D108BD9-81ED-4DB2-BD59-A6C34878D82A}">
                    <a16:rowId xmlns:a16="http://schemas.microsoft.com/office/drawing/2014/main" val="4077797571"/>
                  </a:ext>
                </a:extLst>
              </a:tr>
              <a:tr h="33410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주식회사 에이아이바이오틱스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10-2022-0101060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2022.08.12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102833859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2025.07.09.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1020240022694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소켓형 </a:t>
                      </a:r>
                      <a:r>
                        <a:rPr lang="en" sz="1000" u="none" strike="noStrike">
                          <a:effectLst/>
                        </a:rPr>
                        <a:t>PCR </a:t>
                      </a:r>
                      <a:r>
                        <a:rPr lang="ko-KR" altLang="en-US" sz="1000" u="none" strike="noStrike">
                          <a:effectLst/>
                        </a:rPr>
                        <a:t>카트리지</a:t>
                      </a:r>
                      <a:r>
                        <a:rPr lang="en-US" altLang="ko-KR" sz="1000" u="none" strike="noStrike">
                          <a:effectLst/>
                        </a:rPr>
                        <a:t>, </a:t>
                      </a:r>
                      <a:r>
                        <a:rPr lang="ko-KR" altLang="en-US" sz="1000" u="none" strike="noStrike">
                          <a:effectLst/>
                        </a:rPr>
                        <a:t>이를 구비하는 회전형 실시간 </a:t>
                      </a:r>
                      <a:r>
                        <a:rPr lang="en" sz="1000" u="none" strike="noStrike">
                          <a:effectLst/>
                        </a:rPr>
                        <a:t>PCR </a:t>
                      </a:r>
                      <a:r>
                        <a:rPr lang="ko-KR" altLang="en-US" sz="1000" u="none" strike="noStrike">
                          <a:effectLst/>
                        </a:rPr>
                        <a:t>디바이스 및 소켓형 </a:t>
                      </a:r>
                      <a:r>
                        <a:rPr lang="en" sz="1000" u="none" strike="noStrike">
                          <a:effectLst/>
                        </a:rPr>
                        <a:t>PCR </a:t>
                      </a:r>
                      <a:r>
                        <a:rPr lang="ko-KR" altLang="en-US" sz="1000" u="none" strike="noStrike">
                          <a:effectLst/>
                        </a:rPr>
                        <a:t>카트리지를 구비하는 회전형 실시간 </a:t>
                      </a:r>
                      <a:r>
                        <a:rPr lang="en" sz="1000" u="none" strike="noStrike">
                          <a:effectLst/>
                        </a:rPr>
                        <a:t>PCR </a:t>
                      </a:r>
                      <a:r>
                        <a:rPr lang="ko-KR" altLang="en-US" sz="1000" u="none" strike="noStrike">
                          <a:effectLst/>
                        </a:rPr>
                        <a:t>디바이스의 작동 방법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extLst>
                  <a:ext uri="{0D108BD9-81ED-4DB2-BD59-A6C34878D82A}">
                    <a16:rowId xmlns:a16="http://schemas.microsoft.com/office/drawing/2014/main" val="1651450001"/>
                  </a:ext>
                </a:extLst>
              </a:tr>
              <a:tr h="17071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주식회사 에이아이바이오틱스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10-2022-0106082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2022.08.24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102833856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2025.07.09.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1020240028051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" sz="1000" u="none" strike="noStrike">
                          <a:effectLst/>
                        </a:rPr>
                        <a:t>HBI </a:t>
                      </a:r>
                      <a:r>
                        <a:rPr lang="ko-KR" altLang="en-US" sz="1000" u="none" strike="noStrike">
                          <a:effectLst/>
                        </a:rPr>
                        <a:t>분석 시스템 및 이에 의한 맞춤형 식단</a:t>
                      </a:r>
                      <a:r>
                        <a:rPr lang="en-US" altLang="ko-KR" sz="1000" u="none" strike="noStrike">
                          <a:effectLst/>
                        </a:rPr>
                        <a:t>, </a:t>
                      </a:r>
                      <a:r>
                        <a:rPr lang="ko-KR" altLang="en-US" sz="1000" u="none" strike="noStrike">
                          <a:effectLst/>
                        </a:rPr>
                        <a:t>건강 기능식 및 외식 식당을 추천하는 방법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extLst>
                  <a:ext uri="{0D108BD9-81ED-4DB2-BD59-A6C34878D82A}">
                    <a16:rowId xmlns:a16="http://schemas.microsoft.com/office/drawing/2014/main" val="337233690"/>
                  </a:ext>
                </a:extLst>
              </a:tr>
              <a:tr h="17071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주식회사 에이아이바이오틱스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10-2023-0044365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2023.04.04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102839261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2025.07.23.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1020240148668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" sz="1000" u="none" strike="noStrike">
                          <a:effectLst/>
                        </a:rPr>
                        <a:t>ELISA </a:t>
                      </a:r>
                      <a:r>
                        <a:rPr lang="ko-KR" altLang="en-US" sz="1000" u="none" strike="noStrike">
                          <a:effectLst/>
                        </a:rPr>
                        <a:t>검사용 인터페이스 모듈</a:t>
                      </a:r>
                      <a:r>
                        <a:rPr lang="en-US" altLang="ko-KR" sz="1000" u="none" strike="noStrike">
                          <a:effectLst/>
                        </a:rPr>
                        <a:t>, </a:t>
                      </a:r>
                      <a:r>
                        <a:rPr lang="ko-KR" altLang="en-US" sz="1000" u="none" strike="noStrike">
                          <a:effectLst/>
                        </a:rPr>
                        <a:t>이를 구비한 </a:t>
                      </a:r>
                      <a:r>
                        <a:rPr lang="en" sz="1000" u="none" strike="noStrike">
                          <a:effectLst/>
                        </a:rPr>
                        <a:t>PCR </a:t>
                      </a:r>
                      <a:r>
                        <a:rPr lang="ko-KR" altLang="en-US" sz="1000" u="none" strike="noStrike">
                          <a:effectLst/>
                        </a:rPr>
                        <a:t>겸용 디바이스 및 그를 사용한 검사 방법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extLst>
                  <a:ext uri="{0D108BD9-81ED-4DB2-BD59-A6C34878D82A}">
                    <a16:rowId xmlns:a16="http://schemas.microsoft.com/office/drawing/2014/main" val="834503469"/>
                  </a:ext>
                </a:extLst>
              </a:tr>
              <a:tr h="17071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주식회사 에이아이바이오틱스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10-2023-0044348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2023.04.04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102890351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2025.11.19.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1020240148665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공기 중의 바이러스나 박테리아를 포집하는 장치 및 그를 사용한 포집 방법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extLst>
                  <a:ext uri="{0D108BD9-81ED-4DB2-BD59-A6C34878D82A}">
                    <a16:rowId xmlns:a16="http://schemas.microsoft.com/office/drawing/2014/main" val="2844217294"/>
                  </a:ext>
                </a:extLst>
              </a:tr>
              <a:tr h="17071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주식회사 에이아이바이오틱스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10-2023-0097069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2023.07.25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-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1020250016749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이뮤노 피씨알을 사용한 항원 검출 방법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extLst>
                  <a:ext uri="{0D108BD9-81ED-4DB2-BD59-A6C34878D82A}">
                    <a16:rowId xmlns:a16="http://schemas.microsoft.com/office/drawing/2014/main" val="2032196427"/>
                  </a:ext>
                </a:extLst>
              </a:tr>
              <a:tr h="187493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주식회사 에이아이바이오틱스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10-2024-0056098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2024.04.26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-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미공개 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회전형 히팅 블럭을 사용하는 실시간 </a:t>
                      </a:r>
                      <a:r>
                        <a:rPr lang="en" sz="1000" u="none" strike="noStrike">
                          <a:effectLst/>
                        </a:rPr>
                        <a:t>PCR </a:t>
                      </a:r>
                      <a:r>
                        <a:rPr lang="ko-KR" altLang="en-US" sz="1000" u="none" strike="noStrike">
                          <a:effectLst/>
                        </a:rPr>
                        <a:t>장치 및 이의 작동 방법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b"/>
                </a:tc>
                <a:extLst>
                  <a:ext uri="{0D108BD9-81ED-4DB2-BD59-A6C34878D82A}">
                    <a16:rowId xmlns:a16="http://schemas.microsoft.com/office/drawing/2014/main" val="2776251144"/>
                  </a:ext>
                </a:extLst>
              </a:tr>
              <a:tr h="17071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주식회사 에이아이바이오틱스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10-2025-0038267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2025.03.25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-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미공개 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샘플 정량 제어를 위한 리엑션 튜브</a:t>
                      </a:r>
                      <a:r>
                        <a:rPr lang="en-US" altLang="ko-KR" sz="1000" u="none" strike="noStrike">
                          <a:effectLst/>
                        </a:rPr>
                        <a:t>, </a:t>
                      </a:r>
                      <a:r>
                        <a:rPr lang="en" sz="1000" u="none" strike="noStrike">
                          <a:effectLst/>
                        </a:rPr>
                        <a:t>PCR </a:t>
                      </a:r>
                      <a:r>
                        <a:rPr lang="ko-KR" altLang="en-US" sz="1000" u="none" strike="noStrike">
                          <a:effectLst/>
                        </a:rPr>
                        <a:t>장치 및 샘플 정량 제어 방법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extLst>
                  <a:ext uri="{0D108BD9-81ED-4DB2-BD59-A6C34878D82A}">
                    <a16:rowId xmlns:a16="http://schemas.microsoft.com/office/drawing/2014/main" val="1899509855"/>
                  </a:ext>
                </a:extLst>
              </a:tr>
              <a:tr h="17071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주식회사 에이아이바이오틱스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10-2025-0038275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2025.03.25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-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미공개 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개선된 회전형 </a:t>
                      </a:r>
                      <a:r>
                        <a:rPr lang="en" sz="1000" u="none" strike="noStrike">
                          <a:effectLst/>
                        </a:rPr>
                        <a:t>RT-PCR </a:t>
                      </a:r>
                      <a:r>
                        <a:rPr lang="ko-KR" altLang="en-US" sz="1000" u="none" strike="noStrike">
                          <a:effectLst/>
                        </a:rPr>
                        <a:t>장치 및 그의 동작 방법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extLst>
                  <a:ext uri="{0D108BD9-81ED-4DB2-BD59-A6C34878D82A}">
                    <a16:rowId xmlns:a16="http://schemas.microsoft.com/office/drawing/2014/main" val="1986740692"/>
                  </a:ext>
                </a:extLst>
              </a:tr>
              <a:tr h="17071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주식회사 에이아이바이오틱스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10-2025-0102120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2025.07.28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-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미공개 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일체형 카트리지 장치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extLst>
                  <a:ext uri="{0D108BD9-81ED-4DB2-BD59-A6C34878D82A}">
                    <a16:rowId xmlns:a16="http://schemas.microsoft.com/office/drawing/2014/main" val="4151214822"/>
                  </a:ext>
                </a:extLst>
              </a:tr>
              <a:tr h="17071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주식회사 에이아이바이오틱스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10-2025-0102122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2025.07.28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-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미공개 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샌드위치형 </a:t>
                      </a:r>
                      <a:r>
                        <a:rPr lang="en" sz="1000" u="none" strike="noStrike">
                          <a:effectLst/>
                        </a:rPr>
                        <a:t>ELISA </a:t>
                      </a:r>
                      <a:r>
                        <a:rPr lang="ko-KR" altLang="en-US" sz="1000" u="none" strike="noStrike">
                          <a:effectLst/>
                        </a:rPr>
                        <a:t>검사용 </a:t>
                      </a:r>
                      <a:r>
                        <a:rPr lang="en" sz="1000" u="none" strike="noStrike">
                          <a:effectLst/>
                        </a:rPr>
                        <a:t>PCR </a:t>
                      </a:r>
                      <a:r>
                        <a:rPr lang="ko-KR" altLang="en-US" sz="1000" u="none" strike="noStrike">
                          <a:effectLst/>
                        </a:rPr>
                        <a:t>장치 및 그를 사용하는 검사 방법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extLst>
                  <a:ext uri="{0D108BD9-81ED-4DB2-BD59-A6C34878D82A}">
                    <a16:rowId xmlns:a16="http://schemas.microsoft.com/office/drawing/2014/main" val="1606620214"/>
                  </a:ext>
                </a:extLst>
              </a:tr>
              <a:tr h="17071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주식회사 에이아이바이오틱스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10-2025-0127511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2025.09.08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-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미공개 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시분할 방식으로 전력 소모를 저감하는 </a:t>
                      </a:r>
                      <a:r>
                        <a:rPr lang="en" sz="1000" u="none" strike="noStrike">
                          <a:effectLst/>
                        </a:rPr>
                        <a:t>PCR </a:t>
                      </a:r>
                      <a:r>
                        <a:rPr lang="ko-KR" altLang="en-US" sz="1000" u="none" strike="noStrike">
                          <a:effectLst/>
                        </a:rPr>
                        <a:t>디바이스 및 그에 의한 제어 방법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extLst>
                  <a:ext uri="{0D108BD9-81ED-4DB2-BD59-A6C34878D82A}">
                    <a16:rowId xmlns:a16="http://schemas.microsoft.com/office/drawing/2014/main" val="2585681748"/>
                  </a:ext>
                </a:extLst>
              </a:tr>
              <a:tr h="250834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주식회사 에이아이바이오틱스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10-2025-0181745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2025.11.26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-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미공개 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" sz="1000" u="none" strike="noStrike">
                          <a:effectLst/>
                        </a:rPr>
                        <a:t>miRNA </a:t>
                      </a:r>
                      <a:r>
                        <a:rPr lang="ko-KR" altLang="en-US" sz="1000" u="none" strike="noStrike">
                          <a:effectLst/>
                        </a:rPr>
                        <a:t>발현 패턴 및 머신러닝에 기반한 치매 조기진단용 분자진단 시스템 및 그에 의한 분자진단 방법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extLst>
                  <a:ext uri="{0D108BD9-81ED-4DB2-BD59-A6C34878D82A}">
                    <a16:rowId xmlns:a16="http://schemas.microsoft.com/office/drawing/2014/main" val="3938857910"/>
                  </a:ext>
                </a:extLst>
              </a:tr>
              <a:tr h="33410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" sz="1000" u="none" strike="noStrike">
                          <a:effectLst/>
                        </a:rPr>
                        <a:t>AI BIOTICS CO., LTD.</a:t>
                      </a:r>
                      <a:endParaRPr lang="en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" sz="1000" u="none" strike="noStrike">
                          <a:effectLst/>
                        </a:rPr>
                        <a:t>PCT/KR2023/001105</a:t>
                      </a:r>
                      <a:endParaRPr lang="en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2023.01.25.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-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" sz="1000" u="none" strike="noStrike">
                          <a:effectLst/>
                        </a:rPr>
                        <a:t>WO2024/034756 A1</a:t>
                      </a:r>
                      <a:endParaRPr lang="en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" sz="1000" u="none" strike="noStrike">
                          <a:effectLst/>
                        </a:rPr>
                        <a:t>Socket-type pcr cartridge, rotary-type real-time pcr device comprising same, and method for operating rotary-type real-time pcr device comprising socket-type pcr cartridge</a:t>
                      </a:r>
                      <a:endParaRPr lang="en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b"/>
                </a:tc>
                <a:extLst>
                  <a:ext uri="{0D108BD9-81ED-4DB2-BD59-A6C34878D82A}">
                    <a16:rowId xmlns:a16="http://schemas.microsoft.com/office/drawing/2014/main" val="2267805437"/>
                  </a:ext>
                </a:extLst>
              </a:tr>
              <a:tr h="17071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" sz="1000" u="none" strike="noStrike">
                          <a:effectLst/>
                        </a:rPr>
                        <a:t>AI BIOTICS CO., LTD.</a:t>
                      </a:r>
                      <a:endParaRPr lang="en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" sz="1000" u="none" strike="noStrike">
                          <a:effectLst/>
                        </a:rPr>
                        <a:t>PCT/KR2021/012385</a:t>
                      </a:r>
                      <a:endParaRPr lang="en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2021.09.12.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-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" sz="1000" u="none" strike="noStrike">
                          <a:effectLst/>
                        </a:rPr>
                        <a:t>WO2022/234897 A1</a:t>
                      </a:r>
                      <a:endParaRPr lang="en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" sz="1000" u="none" strike="noStrike">
                          <a:effectLst/>
                        </a:rPr>
                        <a:t>Interface module for rt-pcr measurement and rotary rt-pcr device comprising same</a:t>
                      </a:r>
                      <a:endParaRPr lang="en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extLst>
                  <a:ext uri="{0D108BD9-81ED-4DB2-BD59-A6C34878D82A}">
                    <a16:rowId xmlns:a16="http://schemas.microsoft.com/office/drawing/2014/main" val="792654000"/>
                  </a:ext>
                </a:extLst>
              </a:tr>
              <a:tr h="170718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" sz="1000" u="none" strike="noStrike">
                          <a:effectLst/>
                        </a:rPr>
                        <a:t>AI BIOTICS CO., LTD.</a:t>
                      </a:r>
                      <a:endParaRPr lang="en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" sz="1000" u="none" strike="noStrike">
                          <a:effectLst/>
                        </a:rPr>
                        <a:t>PCT/KR2021/011288</a:t>
                      </a:r>
                      <a:endParaRPr lang="en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2021.08.24.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-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" sz="1000" u="none" strike="noStrike">
                          <a:effectLst/>
                        </a:rPr>
                        <a:t>WO2022/050624 A1</a:t>
                      </a:r>
                      <a:endParaRPr lang="en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" sz="1000" u="none" strike="noStrike">
                          <a:effectLst/>
                        </a:rPr>
                        <a:t>System for analyzing and evaluating gut microbiome and evaluation method therefor</a:t>
                      </a:r>
                      <a:endParaRPr lang="en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extLst>
                  <a:ext uri="{0D108BD9-81ED-4DB2-BD59-A6C34878D82A}">
                    <a16:rowId xmlns:a16="http://schemas.microsoft.com/office/drawing/2014/main" val="3165585086"/>
                  </a:ext>
                </a:extLst>
              </a:tr>
              <a:tr h="37245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" sz="1000" u="none" strike="noStrike">
                          <a:effectLst/>
                        </a:rPr>
                        <a:t>AI BIOTICS CO., LTD.</a:t>
                      </a:r>
                      <a:endParaRPr lang="en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" sz="1000" u="none" strike="noStrike">
                          <a:effectLst/>
                        </a:rPr>
                        <a:t>US18/873,413</a:t>
                      </a:r>
                      <a:endParaRPr lang="en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2024.12.10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-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미공개 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" sz="1000" u="none" strike="noStrike">
                          <a:effectLst/>
                        </a:rPr>
                        <a:t>SOCKET-TYPE PCR CARTRIDGE, ROTARY-TYPE REAL-TIME PCR DEVICE COMPRISING SAME,AND METHOD FOR OPERATING ROTARY-TYPE REAL-TIME PCR DEVICE COMPRISINGSOCKET-TYPE PCR CARTRIDGE</a:t>
                      </a:r>
                      <a:endParaRPr lang="en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extLst>
                  <a:ext uri="{0D108BD9-81ED-4DB2-BD59-A6C34878D82A}">
                    <a16:rowId xmlns:a16="http://schemas.microsoft.com/office/drawing/2014/main" val="4166958065"/>
                  </a:ext>
                </a:extLst>
              </a:tr>
              <a:tr h="33410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" sz="1000" u="none" strike="noStrike">
                          <a:effectLst/>
                        </a:rPr>
                        <a:t>AI BIOTICS CO., LTD.</a:t>
                      </a:r>
                      <a:endParaRPr lang="en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" sz="1000" u="none" strike="noStrike">
                          <a:effectLst/>
                        </a:rPr>
                        <a:t>US 19/494,480</a:t>
                      </a:r>
                      <a:endParaRPr lang="en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2025.12.18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-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미공개 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" sz="1000" u="none" strike="noStrike">
                          <a:effectLst/>
                        </a:rPr>
                        <a:t>REACTION TUBE FOR SAMPLE QUANTITATIVE CONTROL, PCR DEVICE AND SAMPLE QUANTITATIVE CONTROL METHOD USING THE SAME</a:t>
                      </a:r>
                      <a:endParaRPr lang="en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extLst>
                  <a:ext uri="{0D108BD9-81ED-4DB2-BD59-A6C34878D82A}">
                    <a16:rowId xmlns:a16="http://schemas.microsoft.com/office/drawing/2014/main" val="2541848132"/>
                  </a:ext>
                </a:extLst>
              </a:tr>
              <a:tr h="37245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" sz="1000" u="none" strike="noStrike">
                          <a:effectLst/>
                        </a:rPr>
                        <a:t>AI BIOTICS CO., LTD.</a:t>
                      </a:r>
                      <a:endParaRPr lang="en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" sz="1000" u="none" strike="noStrike">
                          <a:effectLst/>
                        </a:rPr>
                        <a:t>US 19/494,482 </a:t>
                      </a:r>
                      <a:endParaRPr lang="en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2025.12.18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-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미공개 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" sz="1000" u="none" strike="noStrike">
                          <a:effectLst/>
                        </a:rPr>
                        <a:t>MOLECULAR DIAGNOSTIC SYSTEM FOR EARLY DIAGNOSIS OF DEMENTIA BASED ON miRNA EXPRESSION PATTERNS AND MACHINE LEARNING AND A MOLECULAR DIAGNOSTIC METHOD BY THE SAME</a:t>
                      </a:r>
                      <a:endParaRPr lang="en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extLst>
                  <a:ext uri="{0D108BD9-81ED-4DB2-BD59-A6C34878D82A}">
                    <a16:rowId xmlns:a16="http://schemas.microsoft.com/office/drawing/2014/main" val="4082108376"/>
                  </a:ext>
                </a:extLst>
              </a:tr>
              <a:tr h="33410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" sz="1000" u="none" strike="noStrike">
                          <a:effectLst/>
                        </a:rPr>
                        <a:t>AI BIOTICS CO., LTD.</a:t>
                      </a:r>
                      <a:endParaRPr lang="en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" sz="1000" u="none" strike="noStrike">
                          <a:effectLst/>
                        </a:rPr>
                        <a:t>EP 25817118.0 </a:t>
                      </a:r>
                      <a:endParaRPr lang="en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2025.12.16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-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미공개 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" sz="1000" u="none" strike="noStrike">
                          <a:effectLst/>
                        </a:rPr>
                        <a:t>REACTION TUBE FOR SAMPLE QUANTITATIVE CONTROL, PCR APPARATUS, AND SAMPLE QUANTITATIVE CONTROL METHOD</a:t>
                      </a:r>
                      <a:endParaRPr lang="en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extLst>
                  <a:ext uri="{0D108BD9-81ED-4DB2-BD59-A6C34878D82A}">
                    <a16:rowId xmlns:a16="http://schemas.microsoft.com/office/drawing/2014/main" val="2893987712"/>
                  </a:ext>
                </a:extLst>
              </a:tr>
              <a:tr h="33410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" sz="1000" u="none" strike="noStrike">
                          <a:effectLst/>
                        </a:rPr>
                        <a:t>AI BIOTICS CO., LTD.</a:t>
                      </a:r>
                      <a:endParaRPr lang="en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" sz="1000" u="none" strike="noStrike">
                          <a:effectLst/>
                        </a:rPr>
                        <a:t>PCT/KR2025/017511</a:t>
                      </a:r>
                      <a:endParaRPr lang="en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2025.10.29.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-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미공개 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" sz="1000" u="none" strike="noStrike">
                          <a:effectLst/>
                        </a:rPr>
                        <a:t>REACTION TUBE FOR SAMPLE QUANTITATIVE CONTROL, PCR DEVICE AND SAMPLE QUANTITATIVE CONTROL METHOD USING THE SAME</a:t>
                      </a:r>
                      <a:endParaRPr lang="en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extLst>
                  <a:ext uri="{0D108BD9-81ED-4DB2-BD59-A6C34878D82A}">
                    <a16:rowId xmlns:a16="http://schemas.microsoft.com/office/drawing/2014/main" val="4007045512"/>
                  </a:ext>
                </a:extLst>
              </a:tr>
              <a:tr h="372452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" sz="1000" u="none" strike="noStrike">
                          <a:effectLst/>
                        </a:rPr>
                        <a:t>AI BIOTICS CO., LTD.</a:t>
                      </a:r>
                      <a:endParaRPr lang="en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" sz="1000" u="none" strike="noStrike">
                          <a:effectLst/>
                        </a:rPr>
                        <a:t>PCT/KR2025/021072</a:t>
                      </a:r>
                      <a:endParaRPr lang="en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2025.12.09 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altLang="ko-KR" sz="1000" u="none" strike="noStrike">
                          <a:effectLst/>
                        </a:rPr>
                        <a:t>-</a:t>
                      </a:r>
                      <a:endParaRPr lang="en-US" altLang="ko-KR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　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ko-KR" altLang="en-US" sz="1000" u="none" strike="noStrike">
                          <a:effectLst/>
                        </a:rPr>
                        <a:t>미공개 </a:t>
                      </a:r>
                      <a:endParaRPr lang="ko-KR" altLang="en-US" sz="10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" sz="1000" u="none" strike="noStrike" dirty="0">
                          <a:effectLst/>
                        </a:rPr>
                        <a:t>MOLECULAR DIAGNOSTIC SYSTEM FOR EARLY DIAGNOSIS OF DEMENTIA BASED ON miRNA EXPRESSION PATTERNS AND MACHINE LEARNING AND A MOLECULAR DIAGNOSTIC METHOD BY THE SAME</a:t>
                      </a:r>
                      <a:endParaRPr lang="en" sz="10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6840" marR="6840" marT="6840" marB="0" anchor="ctr"/>
                </a:tc>
                <a:extLst>
                  <a:ext uri="{0D108BD9-81ED-4DB2-BD59-A6C34878D82A}">
                    <a16:rowId xmlns:a16="http://schemas.microsoft.com/office/drawing/2014/main" val="1455387445"/>
                  </a:ext>
                </a:extLst>
              </a:tr>
            </a:tbl>
          </a:graphicData>
        </a:graphic>
      </p:graphicFrame>
      <p:sp>
        <p:nvSpPr>
          <p:cNvPr id="5" name="Shape 0">
            <a:extLst>
              <a:ext uri="{FF2B5EF4-FFF2-40B4-BE49-F238E27FC236}">
                <a16:creationId xmlns:a16="http://schemas.microsoft.com/office/drawing/2014/main" id="{1C9C1586-0F1F-8DEF-CC64-E61FBF5D6138}"/>
              </a:ext>
            </a:extLst>
          </p:cNvPr>
          <p:cNvSpPr/>
          <p:nvPr/>
        </p:nvSpPr>
        <p:spPr>
          <a:xfrm>
            <a:off x="0" y="0"/>
            <a:ext cx="14630400" cy="1431109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  <p:txBody>
          <a:bodyPr/>
          <a:lstStyle/>
          <a:p>
            <a:endParaRPr lang="ko-KR" altLang="en-US" sz="2880"/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AF867112-82DE-24F6-A907-5073D85ED9BF}"/>
              </a:ext>
            </a:extLst>
          </p:cNvPr>
          <p:cNvSpPr/>
          <p:nvPr/>
        </p:nvSpPr>
        <p:spPr>
          <a:xfrm>
            <a:off x="432857" y="320492"/>
            <a:ext cx="10055781" cy="558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350"/>
              </a:lnSpc>
            </a:pPr>
            <a:r>
              <a:rPr lang="ko-KR" altLang="en-US" sz="3500" b="1" dirty="0">
                <a:solidFill>
                  <a:schemeClr val="bg1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특허 출원 및 등록 현황 </a:t>
            </a:r>
            <a:endParaRPr lang="en-US" sz="3500" dirty="0">
              <a:solidFill>
                <a:schemeClr val="bg1"/>
              </a:solidFill>
            </a:endParaRPr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0A46B24E-8018-8778-38A8-2F92578D8A77}"/>
              </a:ext>
            </a:extLst>
          </p:cNvPr>
          <p:cNvSpPr/>
          <p:nvPr/>
        </p:nvSpPr>
        <p:spPr>
          <a:xfrm>
            <a:off x="459866" y="892317"/>
            <a:ext cx="13042821" cy="2714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00"/>
              </a:lnSpc>
            </a:pPr>
            <a:r>
              <a:rPr lang="en-US" altLang="ko-KR" sz="1600" dirty="0">
                <a:solidFill>
                  <a:schemeClr val="bg1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- </a:t>
            </a:r>
            <a:r>
              <a:rPr lang="ko-KR" altLang="en-US" sz="1600" dirty="0">
                <a:solidFill>
                  <a:schemeClr val="bg1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기술 개발 완료시점인 </a:t>
            </a:r>
            <a:r>
              <a:rPr lang="en-US" altLang="ko-KR" sz="1600" dirty="0">
                <a:solidFill>
                  <a:schemeClr val="bg1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2025</a:t>
            </a:r>
            <a:r>
              <a:rPr lang="ko-KR" altLang="en-US" sz="1600" dirty="0">
                <a:solidFill>
                  <a:schemeClr val="bg1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년 집중 출원</a:t>
            </a:r>
            <a:r>
              <a:rPr lang="en-US" altLang="ko-KR" sz="1600" dirty="0">
                <a:solidFill>
                  <a:schemeClr val="bg1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[ Final Ver ],  - </a:t>
            </a:r>
            <a:r>
              <a:rPr lang="ko-KR" altLang="en-US" sz="1600" dirty="0">
                <a:solidFill>
                  <a:schemeClr val="bg1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핵심기술요소 </a:t>
            </a:r>
            <a:r>
              <a:rPr lang="en-US" altLang="ko-KR" sz="1600" dirty="0">
                <a:solidFill>
                  <a:schemeClr val="bg1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6</a:t>
            </a:r>
            <a:r>
              <a:rPr lang="ko-KR" altLang="en-US" sz="1600" dirty="0">
                <a:solidFill>
                  <a:schemeClr val="bg1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건 등록 완료</a:t>
            </a:r>
            <a:r>
              <a:rPr lang="en-US" altLang="ko-KR" sz="1600" dirty="0">
                <a:solidFill>
                  <a:schemeClr val="bg1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. </a:t>
            </a:r>
            <a:r>
              <a:rPr lang="ko-KR" altLang="en-US" sz="1600" dirty="0">
                <a:solidFill>
                  <a:schemeClr val="bg1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핵심기술 해외 출원 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3367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6549" y="1306993"/>
            <a:ext cx="4940858" cy="486693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325593" y="595152"/>
            <a:ext cx="7352586" cy="4031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800" b="1" dirty="0">
                <a:solidFill>
                  <a:srgbClr val="002060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하나의 플랫폼. 아홉 개의 시장. 무한 확장이 시작됩니다.</a:t>
            </a:r>
            <a:endParaRPr lang="en-US" sz="2800" b="1" dirty="0"/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46443B1A-5FD0-C35E-780F-CBA140F6CF17}"/>
              </a:ext>
            </a:extLst>
          </p:cNvPr>
          <p:cNvGrpSpPr/>
          <p:nvPr/>
        </p:nvGrpSpPr>
        <p:grpSpPr>
          <a:xfrm>
            <a:off x="4654310" y="1738788"/>
            <a:ext cx="8633661" cy="3894419"/>
            <a:chOff x="5202950" y="1878091"/>
            <a:chExt cx="6479501" cy="3369826"/>
          </a:xfrm>
        </p:grpSpPr>
        <p:sp>
          <p:nvSpPr>
            <p:cNvPr id="4" name="Shape 1"/>
            <p:cNvSpPr/>
            <p:nvPr/>
          </p:nvSpPr>
          <p:spPr>
            <a:xfrm>
              <a:off x="5202951" y="1878091"/>
              <a:ext cx="6479500" cy="695087"/>
            </a:xfrm>
            <a:prstGeom prst="roundRect">
              <a:avLst>
                <a:gd name="adj" fmla="val 7795"/>
              </a:avLst>
            </a:prstGeom>
            <a:solidFill>
              <a:srgbClr val="D9E2F2"/>
            </a:solidFill>
            <a:ln w="7620">
              <a:solidFill>
                <a:srgbClr val="BFC8D8"/>
              </a:solidFill>
              <a:prstDash val="solid"/>
            </a:ln>
          </p:spPr>
          <p:txBody>
            <a:bodyPr/>
            <a:lstStyle/>
            <a:p>
              <a:endParaRPr lang="ko-KR" altLang="en-US" sz="3200"/>
            </a:p>
          </p:txBody>
        </p:sp>
        <p:sp>
          <p:nvSpPr>
            <p:cNvPr id="5" name="Text 2"/>
            <p:cNvSpPr/>
            <p:nvPr/>
          </p:nvSpPr>
          <p:spPr>
            <a:xfrm>
              <a:off x="5339515" y="2014656"/>
              <a:ext cx="1612583" cy="201454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550"/>
                </a:lnSpc>
                <a:buNone/>
              </a:pPr>
              <a:r>
                <a:rPr lang="en-US" sz="2000" b="1" dirty="0">
                  <a:solidFill>
                    <a:srgbClr val="000000"/>
                  </a:solidFill>
                  <a:latin typeface="Noto Sans KR Bold" pitchFamily="34" charset="0"/>
                  <a:ea typeface="Noto Sans KR Bold" pitchFamily="34" charset="-122"/>
                  <a:cs typeface="Noto Sans KR Bold" pitchFamily="34" charset="-120"/>
                </a:rPr>
                <a:t>01 특허 독립</a:t>
              </a:r>
              <a:endParaRPr lang="en-US" sz="2000" dirty="0"/>
            </a:p>
          </p:txBody>
        </p:sp>
        <p:sp>
          <p:nvSpPr>
            <p:cNvPr id="6" name="Text 3"/>
            <p:cNvSpPr/>
            <p:nvPr/>
          </p:nvSpPr>
          <p:spPr>
            <a:xfrm>
              <a:off x="5339515" y="2266354"/>
              <a:ext cx="6206371" cy="17025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300"/>
                </a:lnSpc>
                <a:buNone/>
              </a:pPr>
              <a:r>
                <a:rPr lang="en-US" sz="1400" dirty="0">
                  <a:solidFill>
                    <a:srgbClr val="000000"/>
                  </a:solidFill>
                  <a:latin typeface="Noto Sans KR" pitchFamily="34" charset="0"/>
                  <a:ea typeface="Noto Sans KR" pitchFamily="34" charset="-122"/>
                  <a:cs typeface="Noto Sans KR" pitchFamily="34" charset="-120"/>
                </a:rPr>
                <a:t>Cepheid·BioFire·Roche 특허와 충돌 없음. 라이선스 비용 없이 5개국 즉시 글로벌 판매 가능.</a:t>
              </a:r>
              <a:endParaRPr lang="en-US" sz="1400" dirty="0"/>
            </a:p>
          </p:txBody>
        </p:sp>
        <p:sp>
          <p:nvSpPr>
            <p:cNvPr id="7" name="Shape 4"/>
            <p:cNvSpPr/>
            <p:nvPr/>
          </p:nvSpPr>
          <p:spPr>
            <a:xfrm>
              <a:off x="5202950" y="2776418"/>
              <a:ext cx="6479500" cy="695087"/>
            </a:xfrm>
            <a:prstGeom prst="roundRect">
              <a:avLst>
                <a:gd name="adj" fmla="val 7795"/>
              </a:avLst>
            </a:prstGeom>
            <a:solidFill>
              <a:srgbClr val="D9E2F2"/>
            </a:solidFill>
            <a:ln w="7620">
              <a:solidFill>
                <a:srgbClr val="BFC8D8"/>
              </a:solidFill>
              <a:prstDash val="solid"/>
            </a:ln>
          </p:spPr>
          <p:txBody>
            <a:bodyPr/>
            <a:lstStyle/>
            <a:p>
              <a:endParaRPr lang="ko-KR" altLang="en-US" sz="3200"/>
            </a:p>
          </p:txBody>
        </p:sp>
        <p:sp>
          <p:nvSpPr>
            <p:cNvPr id="8" name="Text 5"/>
            <p:cNvSpPr/>
            <p:nvPr/>
          </p:nvSpPr>
          <p:spPr>
            <a:xfrm>
              <a:off x="5339515" y="2912983"/>
              <a:ext cx="1612583" cy="201454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550"/>
                </a:lnSpc>
                <a:buNone/>
              </a:pPr>
              <a:r>
                <a:rPr lang="en-US" sz="2000" b="1" dirty="0">
                  <a:solidFill>
                    <a:srgbClr val="000000"/>
                  </a:solidFill>
                  <a:latin typeface="Noto Sans KR Bold" pitchFamily="34" charset="0"/>
                  <a:ea typeface="Noto Sans KR Bold" pitchFamily="34" charset="-122"/>
                  <a:cs typeface="Noto Sans KR Bold" pitchFamily="34" charset="-120"/>
                </a:rPr>
                <a:t>02 UN/WHO 인정</a:t>
              </a:r>
              <a:endParaRPr lang="en-US" sz="2000" dirty="0"/>
            </a:p>
          </p:txBody>
        </p:sp>
        <p:sp>
          <p:nvSpPr>
            <p:cNvPr id="9" name="Text 6"/>
            <p:cNvSpPr/>
            <p:nvPr/>
          </p:nvSpPr>
          <p:spPr>
            <a:xfrm>
              <a:off x="5339515" y="3164681"/>
              <a:ext cx="6206371" cy="17025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300"/>
                </a:lnSpc>
                <a:buNone/>
              </a:pPr>
              <a:r>
                <a:rPr lang="en-US" sz="1400" dirty="0">
                  <a:solidFill>
                    <a:srgbClr val="000000"/>
                  </a:solidFill>
                  <a:latin typeface="Noto Sans KR" pitchFamily="34" charset="0"/>
                  <a:ea typeface="Noto Sans KR" pitchFamily="34" charset="-122"/>
                  <a:cs typeface="Noto Sans KR" pitchFamily="34" charset="-120"/>
                </a:rPr>
                <a:t>3개 국제기구 공식 인정. WHO 샘플 시험 13/15 vs 12/15 — 승인 전 단계에서 이미 달성.</a:t>
              </a:r>
              <a:endParaRPr lang="en-US" sz="1400" dirty="0"/>
            </a:p>
          </p:txBody>
        </p:sp>
        <p:sp>
          <p:nvSpPr>
            <p:cNvPr id="10" name="Shape 7"/>
            <p:cNvSpPr/>
            <p:nvPr/>
          </p:nvSpPr>
          <p:spPr>
            <a:xfrm>
              <a:off x="5202950" y="3674745"/>
              <a:ext cx="6479500" cy="695087"/>
            </a:xfrm>
            <a:prstGeom prst="roundRect">
              <a:avLst>
                <a:gd name="adj" fmla="val 7795"/>
              </a:avLst>
            </a:prstGeom>
            <a:solidFill>
              <a:srgbClr val="D9E2F2"/>
            </a:solidFill>
            <a:ln w="7620">
              <a:solidFill>
                <a:srgbClr val="BFC8D8"/>
              </a:solidFill>
              <a:prstDash val="solid"/>
            </a:ln>
          </p:spPr>
          <p:txBody>
            <a:bodyPr/>
            <a:lstStyle/>
            <a:p>
              <a:endParaRPr lang="ko-KR" altLang="en-US" sz="3200"/>
            </a:p>
          </p:txBody>
        </p:sp>
        <p:sp>
          <p:nvSpPr>
            <p:cNvPr id="11" name="Text 8"/>
            <p:cNvSpPr/>
            <p:nvPr/>
          </p:nvSpPr>
          <p:spPr>
            <a:xfrm>
              <a:off x="5339514" y="3811310"/>
              <a:ext cx="1612583" cy="201454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550"/>
                </a:lnSpc>
                <a:buNone/>
              </a:pPr>
              <a:r>
                <a:rPr lang="en-US" sz="2000" b="1" dirty="0">
                  <a:solidFill>
                    <a:srgbClr val="000000"/>
                  </a:solidFill>
                  <a:latin typeface="Noto Sans KR Bold" pitchFamily="34" charset="0"/>
                  <a:ea typeface="Noto Sans KR Bold" pitchFamily="34" charset="-122"/>
                  <a:cs typeface="Noto Sans KR Bold" pitchFamily="34" charset="-120"/>
                </a:rPr>
                <a:t>03 $36B+ 플랫폼</a:t>
              </a:r>
              <a:endParaRPr lang="en-US" sz="2000" dirty="0"/>
            </a:p>
          </p:txBody>
        </p:sp>
        <p:sp>
          <p:nvSpPr>
            <p:cNvPr id="12" name="Text 9"/>
            <p:cNvSpPr/>
            <p:nvPr/>
          </p:nvSpPr>
          <p:spPr>
            <a:xfrm>
              <a:off x="5339514" y="4063008"/>
              <a:ext cx="6206371" cy="17025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300"/>
                </a:lnSpc>
                <a:buNone/>
              </a:pPr>
              <a:r>
                <a:rPr lang="en-US" sz="1400" dirty="0">
                  <a:solidFill>
                    <a:srgbClr val="000000"/>
                  </a:solidFill>
                  <a:latin typeface="Noto Sans KR" pitchFamily="34" charset="0"/>
                  <a:ea typeface="Noto Sans KR" pitchFamily="34" charset="-122"/>
                  <a:cs typeface="Noto Sans KR" pitchFamily="34" charset="-120"/>
                </a:rPr>
                <a:t>9개 디바이스, 1개 하드웨어. 파운드리 모델로 0.5% 점유 시 2030년 매출 ₩480억 달성.</a:t>
              </a:r>
              <a:endParaRPr lang="en-US" sz="1400" dirty="0"/>
            </a:p>
          </p:txBody>
        </p:sp>
        <p:sp>
          <p:nvSpPr>
            <p:cNvPr id="13" name="Shape 10"/>
            <p:cNvSpPr/>
            <p:nvPr/>
          </p:nvSpPr>
          <p:spPr>
            <a:xfrm>
              <a:off x="5202950" y="4552830"/>
              <a:ext cx="6479500" cy="695087"/>
            </a:xfrm>
            <a:prstGeom prst="roundRect">
              <a:avLst>
                <a:gd name="adj" fmla="val 7795"/>
              </a:avLst>
            </a:prstGeom>
            <a:solidFill>
              <a:srgbClr val="D9E2F2"/>
            </a:solidFill>
            <a:ln w="7620">
              <a:solidFill>
                <a:srgbClr val="BFC8D8"/>
              </a:solidFill>
              <a:prstDash val="solid"/>
            </a:ln>
          </p:spPr>
          <p:txBody>
            <a:bodyPr/>
            <a:lstStyle/>
            <a:p>
              <a:endParaRPr lang="ko-KR" altLang="en-US" sz="3200"/>
            </a:p>
          </p:txBody>
        </p:sp>
        <p:sp>
          <p:nvSpPr>
            <p:cNvPr id="14" name="Text 11"/>
            <p:cNvSpPr/>
            <p:nvPr/>
          </p:nvSpPr>
          <p:spPr>
            <a:xfrm>
              <a:off x="5339515" y="4689395"/>
              <a:ext cx="1612583" cy="201454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550"/>
                </a:lnSpc>
                <a:buNone/>
              </a:pPr>
              <a:r>
                <a:rPr lang="en-US" sz="2000" b="1" dirty="0">
                  <a:solidFill>
                    <a:srgbClr val="000000"/>
                  </a:solidFill>
                  <a:latin typeface="Noto Sans KR Bold" pitchFamily="34" charset="0"/>
                  <a:ea typeface="Noto Sans KR Bold" pitchFamily="34" charset="-122"/>
                  <a:cs typeface="Noto Sans KR Bold" pitchFamily="34" charset="-120"/>
                </a:rPr>
                <a:t>04 선행 사례가 증명</a:t>
              </a:r>
              <a:endParaRPr lang="en-US" sz="2000" dirty="0"/>
            </a:p>
          </p:txBody>
        </p:sp>
        <p:sp>
          <p:nvSpPr>
            <p:cNvPr id="15" name="Text 12"/>
            <p:cNvSpPr/>
            <p:nvPr/>
          </p:nvSpPr>
          <p:spPr>
            <a:xfrm>
              <a:off x="5339515" y="4941093"/>
              <a:ext cx="6206371" cy="170259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1300"/>
                </a:lnSpc>
                <a:buNone/>
              </a:pPr>
              <a:r>
                <a:rPr lang="en-US" sz="1400" dirty="0">
                  <a:solidFill>
                    <a:srgbClr val="000000"/>
                  </a:solidFill>
                  <a:latin typeface="Noto Sans KR" pitchFamily="34" charset="0"/>
                  <a:ea typeface="Noto Sans KR" pitchFamily="34" charset="-122"/>
                  <a:cs typeface="Noto Sans KR" pitchFamily="34" charset="-120"/>
                </a:rPr>
                <a:t>Cepheid：동일 단계에서 $4B EXIT. 당사는 그 초기 평가액의 1/20을 </a:t>
              </a:r>
              <a:r>
                <a:rPr lang="en-US" sz="1400" dirty="0" err="1">
                  <a:solidFill>
                    <a:srgbClr val="000000"/>
                  </a:solidFill>
                  <a:latin typeface="Noto Sans KR" pitchFamily="34" charset="0"/>
                  <a:ea typeface="Noto Sans KR" pitchFamily="34" charset="-122"/>
                  <a:cs typeface="Noto Sans KR" pitchFamily="34" charset="-120"/>
                </a:rPr>
                <a:t>요청</a:t>
              </a:r>
              <a:r>
                <a:rPr lang="en-US" sz="1400" dirty="0">
                  <a:solidFill>
                    <a:srgbClr val="000000"/>
                  </a:solidFill>
                  <a:latin typeface="Noto Sans KR" pitchFamily="34" charset="0"/>
                  <a:ea typeface="Noto Sans KR" pitchFamily="34" charset="-122"/>
                  <a:cs typeface="Noto Sans KR" pitchFamily="34" charset="-120"/>
                </a:rPr>
                <a:t>.</a:t>
              </a:r>
              <a:endParaRPr lang="en-US" sz="1400" dirty="0"/>
            </a:p>
          </p:txBody>
        </p:sp>
      </p:grpSp>
      <p:sp>
        <p:nvSpPr>
          <p:cNvPr id="16" name="Shape 13"/>
          <p:cNvSpPr/>
          <p:nvPr/>
        </p:nvSpPr>
        <p:spPr>
          <a:xfrm>
            <a:off x="696152" y="6081912"/>
            <a:ext cx="13238096" cy="1722899"/>
          </a:xfrm>
          <a:prstGeom prst="roundRect">
            <a:avLst>
              <a:gd name="adj" fmla="val 9087"/>
            </a:avLst>
          </a:prstGeom>
          <a:solidFill>
            <a:srgbClr val="C5D4EC"/>
          </a:solidFill>
          <a:ln/>
        </p:spPr>
        <p:txBody>
          <a:bodyPr/>
          <a:lstStyle/>
          <a:p>
            <a:endParaRPr lang="ko-KR" altLang="en-US" sz="3200" dirty="0"/>
          </a:p>
        </p:txBody>
      </p:sp>
      <p:pic>
        <p:nvPicPr>
          <p:cNvPr id="1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042" y="6315574"/>
            <a:ext cx="161211" cy="128945"/>
          </a:xfrm>
          <a:prstGeom prst="rect">
            <a:avLst/>
          </a:prstGeom>
        </p:spPr>
      </p:pic>
      <p:sp>
        <p:nvSpPr>
          <p:cNvPr id="18" name="Text 14"/>
          <p:cNvSpPr/>
          <p:nvPr/>
        </p:nvSpPr>
        <p:spPr>
          <a:xfrm>
            <a:off x="1244198" y="6246160"/>
            <a:ext cx="10027860" cy="1476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ct val="150000"/>
              </a:lnSpc>
              <a:buNone/>
            </a:pPr>
            <a:r>
              <a:rPr lang="en-US" sz="1600" b="1" dirty="0" err="1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파운드리</a:t>
            </a:r>
            <a:r>
              <a:rPr lang="en-US" sz="1600" b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모델</a:t>
            </a:r>
            <a:r>
              <a:rPr lang="en-US" sz="1600" b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：</a:t>
            </a:r>
            <a:r>
              <a:rPr lang="en-US" sz="16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600" dirty="0" err="1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고객사가</a:t>
            </a:r>
            <a:r>
              <a:rPr lang="en-US" sz="16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타겟·추출·인허가를 담당하고, 에이아이바이오틱스는 플랫폼 </a:t>
            </a:r>
            <a:r>
              <a:rPr lang="en-US" sz="1600" dirty="0" err="1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공급에</a:t>
            </a:r>
            <a:r>
              <a:rPr lang="en-US" sz="16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집중</a:t>
            </a:r>
            <a:r>
              <a:rPr lang="en-US" sz="16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.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6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인허가 리스크는 </a:t>
            </a:r>
            <a:r>
              <a:rPr lang="en-US" sz="1600" dirty="0" err="1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고객사로</a:t>
            </a:r>
            <a:r>
              <a:rPr lang="en-US" sz="16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이전</a:t>
            </a:r>
            <a:r>
              <a:rPr lang="en-US" sz="16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, 반복 카트리지 매출은 </a:t>
            </a:r>
            <a:r>
              <a:rPr lang="en-US" sz="1600" dirty="0" err="1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에이아이바이오틱스에</a:t>
            </a:r>
            <a:r>
              <a:rPr lang="en-US" sz="16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귀속</a:t>
            </a:r>
            <a:r>
              <a:rPr lang="en-US" sz="16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.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16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POCT PCR 산업 최초의 </a:t>
            </a:r>
            <a:r>
              <a:rPr lang="en-US" sz="1600" dirty="0" err="1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파운드리</a:t>
            </a:r>
            <a:r>
              <a:rPr lang="en-US" sz="16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모델</a:t>
            </a:r>
            <a:r>
              <a:rPr lang="en-US" sz="16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.</a:t>
            </a:r>
            <a:endParaRPr 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0">
            <a:extLst>
              <a:ext uri="{FF2B5EF4-FFF2-40B4-BE49-F238E27FC236}">
                <a16:creationId xmlns:a16="http://schemas.microsoft.com/office/drawing/2014/main" id="{546E8651-10CF-1E7A-6FFB-8448EAEAD13F}"/>
              </a:ext>
            </a:extLst>
          </p:cNvPr>
          <p:cNvSpPr/>
          <p:nvPr/>
        </p:nvSpPr>
        <p:spPr>
          <a:xfrm>
            <a:off x="0" y="0"/>
            <a:ext cx="14630400" cy="1431109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  <p:txBody>
          <a:bodyPr/>
          <a:lstStyle/>
          <a:p>
            <a:endParaRPr lang="ko-KR" altLang="en-US" sz="2880"/>
          </a:p>
        </p:txBody>
      </p:sp>
      <p:sp>
        <p:nvSpPr>
          <p:cNvPr id="5" name="Text 3"/>
          <p:cNvSpPr/>
          <p:nvPr/>
        </p:nvSpPr>
        <p:spPr>
          <a:xfrm>
            <a:off x="598527" y="1546481"/>
            <a:ext cx="11262122" cy="8424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6600"/>
              </a:lnSpc>
              <a:buNone/>
            </a:pPr>
            <a:r>
              <a:rPr lang="en-US" sz="2400" b="1" dirty="0">
                <a:solidFill>
                  <a:srgbClr val="002060"/>
                </a:solidFill>
                <a:latin typeface="+mn-ea"/>
                <a:cs typeface="Noto Sans KR Bold" pitchFamily="34" charset="-120"/>
              </a:rPr>
              <a:t>세계 최초 다기능 POCT 파운드리 플랫폼</a:t>
            </a:r>
            <a:endParaRPr lang="en-US" sz="2400" dirty="0">
              <a:latin typeface="+mn-ea"/>
            </a:endParaRPr>
          </a:p>
        </p:txBody>
      </p:sp>
      <p:sp>
        <p:nvSpPr>
          <p:cNvPr id="6" name="Text 4"/>
          <p:cNvSpPr/>
          <p:nvPr/>
        </p:nvSpPr>
        <p:spPr>
          <a:xfrm>
            <a:off x="598527" y="2504338"/>
            <a:ext cx="13067586" cy="14067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단일 하드웨어로 </a:t>
            </a:r>
            <a:r>
              <a:rPr lang="en-US" b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$36B+ 시장</a:t>
            </a:r>
            <a:r>
              <a:rPr lang="en-US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에 진입하는 바이오 </a:t>
            </a:r>
            <a:r>
              <a:rPr lang="en-US" dirty="0" err="1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플랫폼</a:t>
            </a:r>
            <a:r>
              <a:rPr lang="en-US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</a:p>
          <a:p>
            <a:pPr marL="0" indent="0" algn="l">
              <a:lnSpc>
                <a:spcPts val="2400"/>
              </a:lnSpc>
              <a:buNone/>
            </a:pPr>
            <a:r>
              <a:rPr lang="ko-KR" altLang="en-US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    </a:t>
            </a:r>
            <a:r>
              <a:rPr lang="en-US" dirty="0" err="1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Cepheid가</a:t>
            </a:r>
            <a:r>
              <a:rPr lang="en-US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altLang="ko-KR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4</a:t>
            </a:r>
            <a:r>
              <a:rPr lang="ko-KR" altLang="en-US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조 </a:t>
            </a:r>
            <a:r>
              <a:rPr lang="en-US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기업으로 성장시킨 것과 동일한 기술 영역에서, </a:t>
            </a:r>
          </a:p>
          <a:p>
            <a:pPr marL="0" indent="0" algn="l">
              <a:lnSpc>
                <a:spcPts val="24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    그</a:t>
            </a:r>
            <a:r>
              <a:rPr lang="ko-KR" altLang="en-US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보다</a:t>
            </a:r>
            <a:r>
              <a:rPr lang="en-US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앞선 성능으로. 추출 모듈과 PCR 엔진의 물리적 분리가 </a:t>
            </a:r>
            <a:r>
              <a:rPr lang="en-US" dirty="0" err="1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가능한</a:t>
            </a:r>
            <a:r>
              <a:rPr lang="en-US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구조</a:t>
            </a:r>
            <a:r>
              <a:rPr lang="ko-KR" altLang="en-US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로</a:t>
            </a:r>
            <a:r>
              <a:rPr lang="en-US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</a:p>
          <a:p>
            <a:pPr marL="0" indent="0" algn="l">
              <a:lnSpc>
                <a:spcPts val="2400"/>
              </a:lnSpc>
              <a:buNone/>
            </a:pPr>
            <a:r>
              <a:rPr lang="ko-KR" altLang="en-US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    </a:t>
            </a:r>
            <a:r>
              <a:rPr lang="en-US" dirty="0" err="1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고객사가</a:t>
            </a:r>
            <a:r>
              <a:rPr lang="en-US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타겟 설정·추출 공정·인허가를 직접 담당하는 </a:t>
            </a:r>
            <a:r>
              <a:rPr lang="en-US" b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파운드리 비즈니스 모델</a:t>
            </a:r>
            <a:r>
              <a:rPr lang="en-US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을 세계 최초로 POCT PCR에 적용합니다.</a:t>
            </a:r>
            <a:endParaRPr lang="en-US" dirty="0"/>
          </a:p>
        </p:txBody>
      </p:sp>
      <p:sp>
        <p:nvSpPr>
          <p:cNvPr id="7" name="Shape 5"/>
          <p:cNvSpPr/>
          <p:nvPr/>
        </p:nvSpPr>
        <p:spPr>
          <a:xfrm>
            <a:off x="781407" y="4199170"/>
            <a:ext cx="13067586" cy="2877979"/>
          </a:xfrm>
          <a:prstGeom prst="roundRect">
            <a:avLst>
              <a:gd name="adj" fmla="val 2851"/>
            </a:avLst>
          </a:prstGeom>
          <a:solidFill>
            <a:srgbClr val="D9E2F2"/>
          </a:solidFill>
          <a:ln w="7620">
            <a:solidFill>
              <a:srgbClr val="BFC8D8"/>
            </a:solidFill>
            <a:prstDash val="solid"/>
          </a:ln>
        </p:spPr>
        <p:txBody>
          <a:bodyPr/>
          <a:lstStyle/>
          <a:p>
            <a:endParaRPr lang="ko-KR" altLang="en-US"/>
          </a:p>
        </p:txBody>
      </p:sp>
      <p:sp>
        <p:nvSpPr>
          <p:cNvPr id="8" name="Shape 6"/>
          <p:cNvSpPr/>
          <p:nvPr/>
        </p:nvSpPr>
        <p:spPr>
          <a:xfrm>
            <a:off x="789027" y="4206790"/>
            <a:ext cx="6526173" cy="1431369"/>
          </a:xfrm>
          <a:prstGeom prst="roundRect">
            <a:avLst>
              <a:gd name="adj" fmla="val 5733"/>
            </a:avLst>
          </a:prstGeom>
          <a:solidFill>
            <a:srgbClr val="D9E2F2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9" name="Text 7"/>
          <p:cNvSpPr/>
          <p:nvPr/>
        </p:nvSpPr>
        <p:spPr>
          <a:xfrm>
            <a:off x="984290" y="4402052"/>
            <a:ext cx="2442091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특허 독립 IP</a:t>
            </a:r>
            <a:endParaRPr lang="en-US" sz="1900" dirty="0"/>
          </a:p>
        </p:txBody>
      </p:sp>
      <p:sp>
        <p:nvSpPr>
          <p:cNvPr id="10" name="Text 8"/>
          <p:cNvSpPr/>
          <p:nvPr/>
        </p:nvSpPr>
        <p:spPr>
          <a:xfrm>
            <a:off x="984290" y="4822581"/>
            <a:ext cx="6135648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Push &amp; Spin </a:t>
            </a:r>
          </a:p>
          <a:p>
            <a:pPr marL="0" indent="0" algn="l">
              <a:lnSpc>
                <a:spcPts val="2400"/>
              </a:lnSpc>
              <a:buNone/>
            </a:pPr>
            <a:r>
              <a:rPr lang="ko-KR" altLang="en-US" sz="16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* </a:t>
            </a:r>
            <a:r>
              <a:rPr lang="en-US" sz="16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Cepheid·BioFire·Roche와 구조적으로 완전 독립된 원천 기술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7315200" y="4206790"/>
            <a:ext cx="6526173" cy="1431369"/>
          </a:xfrm>
          <a:prstGeom prst="rect">
            <a:avLst/>
          </a:prstGeom>
          <a:solidFill>
            <a:srgbClr val="D9E2F2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2" name="Shape 10"/>
          <p:cNvSpPr/>
          <p:nvPr/>
        </p:nvSpPr>
        <p:spPr>
          <a:xfrm>
            <a:off x="7315200" y="4206790"/>
            <a:ext cx="22860" cy="1431369"/>
          </a:xfrm>
          <a:prstGeom prst="roundRect">
            <a:avLst>
              <a:gd name="adj" fmla="val 358954"/>
            </a:avLst>
          </a:prstGeom>
          <a:solidFill>
            <a:srgbClr val="BFC8D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3" name="Text 11"/>
          <p:cNvSpPr/>
          <p:nvPr/>
        </p:nvSpPr>
        <p:spPr>
          <a:xfrm>
            <a:off x="7510462" y="4402052"/>
            <a:ext cx="2442091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UN/WHO 기술성 인정</a:t>
            </a:r>
            <a:endParaRPr lang="en-US" sz="1900" dirty="0"/>
          </a:p>
        </p:txBody>
      </p:sp>
      <p:sp>
        <p:nvSpPr>
          <p:cNvPr id="14" name="Text 12"/>
          <p:cNvSpPr/>
          <p:nvPr/>
        </p:nvSpPr>
        <p:spPr>
          <a:xfrm>
            <a:off x="7510462" y="4822581"/>
            <a:ext cx="6135648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FIND·Stop TB·R2D2 </a:t>
            </a:r>
          </a:p>
          <a:p>
            <a:pPr marL="0" indent="0" algn="l">
              <a:lnSpc>
                <a:spcPts val="2400"/>
              </a:lnSpc>
              <a:buNone/>
            </a:pPr>
            <a:r>
              <a:rPr lang="ko-KR" altLang="en-US" sz="16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* </a:t>
            </a:r>
            <a:r>
              <a:rPr lang="en-US" sz="16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3개 국제기구 WHO 공인 샘플 블라인드 </a:t>
            </a:r>
            <a:r>
              <a:rPr lang="en-US" sz="1600" dirty="0" err="1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시험</a:t>
            </a:r>
            <a:r>
              <a:rPr lang="en-US" sz="16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ko-KR" altLang="en-US" sz="16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에서 우수한 민감도 확인 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789027" y="5638159"/>
            <a:ext cx="6526173" cy="1431369"/>
          </a:xfrm>
          <a:prstGeom prst="rect">
            <a:avLst/>
          </a:prstGeom>
          <a:solidFill>
            <a:srgbClr val="D9E2F2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6" name="Shape 14"/>
          <p:cNvSpPr/>
          <p:nvPr/>
        </p:nvSpPr>
        <p:spPr>
          <a:xfrm>
            <a:off x="789027" y="5638159"/>
            <a:ext cx="6526173" cy="22860"/>
          </a:xfrm>
          <a:prstGeom prst="roundRect">
            <a:avLst>
              <a:gd name="adj" fmla="val 358954"/>
            </a:avLst>
          </a:prstGeom>
          <a:solidFill>
            <a:srgbClr val="BFC8D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17" name="Text 15"/>
          <p:cNvSpPr/>
          <p:nvPr/>
        </p:nvSpPr>
        <p:spPr>
          <a:xfrm>
            <a:off x="984290" y="5833422"/>
            <a:ext cx="2442091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$36B+ 플랫폼</a:t>
            </a:r>
            <a:endParaRPr lang="en-US" sz="1900" dirty="0"/>
          </a:p>
        </p:txBody>
      </p:sp>
      <p:sp>
        <p:nvSpPr>
          <p:cNvPr id="18" name="Text 16"/>
          <p:cNvSpPr/>
          <p:nvPr/>
        </p:nvSpPr>
        <p:spPr>
          <a:xfrm>
            <a:off x="984290" y="6253950"/>
            <a:ext cx="613564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8종 독립기술 </a:t>
            </a:r>
            <a:r>
              <a:rPr lang="en-US" sz="1600" dirty="0" err="1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모듈</a:t>
            </a:r>
            <a:r>
              <a:rPr lang="en-US" sz="16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</a:p>
          <a:p>
            <a:pPr marL="0" indent="0" algn="l">
              <a:lnSpc>
                <a:spcPts val="2400"/>
              </a:lnSpc>
              <a:buNone/>
            </a:pPr>
            <a:r>
              <a:rPr lang="ko-KR" altLang="en-US" sz="16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* </a:t>
            </a:r>
            <a:r>
              <a:rPr lang="en-US" sz="16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9개 독립 시장, 카트리지 교체만으로 시장 확장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7315200" y="5638159"/>
            <a:ext cx="6526173" cy="1431369"/>
          </a:xfrm>
          <a:prstGeom prst="rect">
            <a:avLst/>
          </a:prstGeom>
          <a:solidFill>
            <a:srgbClr val="D9E2F2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0" name="Shape 18"/>
          <p:cNvSpPr/>
          <p:nvPr/>
        </p:nvSpPr>
        <p:spPr>
          <a:xfrm>
            <a:off x="7315200" y="5638159"/>
            <a:ext cx="22860" cy="1431369"/>
          </a:xfrm>
          <a:prstGeom prst="roundRect">
            <a:avLst>
              <a:gd name="adj" fmla="val 358954"/>
            </a:avLst>
          </a:prstGeom>
          <a:solidFill>
            <a:srgbClr val="BFC8D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1" name="Shape 19"/>
          <p:cNvSpPr/>
          <p:nvPr/>
        </p:nvSpPr>
        <p:spPr>
          <a:xfrm>
            <a:off x="7315200" y="5638159"/>
            <a:ext cx="6526173" cy="22860"/>
          </a:xfrm>
          <a:prstGeom prst="roundRect">
            <a:avLst>
              <a:gd name="adj" fmla="val 358954"/>
            </a:avLst>
          </a:prstGeom>
          <a:solidFill>
            <a:srgbClr val="BFC8D8"/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22" name="Text 20"/>
          <p:cNvSpPr/>
          <p:nvPr/>
        </p:nvSpPr>
        <p:spPr>
          <a:xfrm>
            <a:off x="7510462" y="5833422"/>
            <a:ext cx="2442091" cy="30515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00" b="1" dirty="0">
                <a:solidFill>
                  <a:srgbClr val="000000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파운드리 모델</a:t>
            </a:r>
            <a:endParaRPr lang="en-US" sz="1900" dirty="0"/>
          </a:p>
        </p:txBody>
      </p:sp>
      <p:sp>
        <p:nvSpPr>
          <p:cNvPr id="23" name="Text 21"/>
          <p:cNvSpPr/>
          <p:nvPr/>
        </p:nvSpPr>
        <p:spPr>
          <a:xfrm>
            <a:off x="7510462" y="6253950"/>
            <a:ext cx="6135648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고객사가 타겟·추출·인허가 </a:t>
            </a:r>
            <a:r>
              <a:rPr lang="en-US" sz="1600" dirty="0" err="1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담당</a:t>
            </a:r>
            <a:r>
              <a:rPr lang="en-US" sz="16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</a:p>
          <a:p>
            <a:pPr marL="0" indent="0" algn="l">
              <a:lnSpc>
                <a:spcPts val="2400"/>
              </a:lnSpc>
              <a:buNone/>
            </a:pPr>
            <a:r>
              <a:rPr lang="ko-KR" altLang="en-US" sz="16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* </a:t>
            </a:r>
            <a:r>
              <a:rPr lang="en-US" sz="16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에이아이바이오틱스는 플랫폼 공급에 집중</a:t>
            </a:r>
            <a:endParaRPr lang="en-US" sz="1600" dirty="0"/>
          </a:p>
        </p:txBody>
      </p:sp>
      <p:sp>
        <p:nvSpPr>
          <p:cNvPr id="24" name="Text 22"/>
          <p:cNvSpPr/>
          <p:nvPr/>
        </p:nvSpPr>
        <p:spPr>
          <a:xfrm>
            <a:off x="773787" y="7406846"/>
            <a:ext cx="13067586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투자 요청：</a:t>
            </a:r>
            <a:r>
              <a:rPr lang="en-US" b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₩20〜30</a:t>
            </a:r>
            <a:r>
              <a:rPr lang="ko-KR" altLang="en-US" b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억</a:t>
            </a:r>
            <a:r>
              <a:rPr lang="en-US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· 프리머니 평가액：</a:t>
            </a:r>
            <a:r>
              <a:rPr lang="en-US" b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₩100〜200</a:t>
            </a:r>
            <a:r>
              <a:rPr lang="ko-KR" altLang="en-US" b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억 </a:t>
            </a:r>
            <a:r>
              <a:rPr lang="en-US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· 투자 후 3년 내 손익분기 달성 · EXIT 목표：전략적 M&amp;A </a:t>
            </a:r>
            <a:r>
              <a:rPr lang="en-US" b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₩500</a:t>
            </a:r>
            <a:r>
              <a:rPr lang="ko-KR" altLang="en-US" b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억</a:t>
            </a:r>
            <a:r>
              <a:rPr lang="en-US" b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+</a:t>
            </a:r>
            <a:endParaRPr lang="en-US" dirty="0"/>
          </a:p>
        </p:txBody>
      </p:sp>
      <p:sp>
        <p:nvSpPr>
          <p:cNvPr id="26" name="Text 0">
            <a:extLst>
              <a:ext uri="{FF2B5EF4-FFF2-40B4-BE49-F238E27FC236}">
                <a16:creationId xmlns:a16="http://schemas.microsoft.com/office/drawing/2014/main" id="{91FAB7A5-BD94-BC7C-09B6-4D49BBE8E79B}"/>
              </a:ext>
            </a:extLst>
          </p:cNvPr>
          <p:cNvSpPr/>
          <p:nvPr/>
        </p:nvSpPr>
        <p:spPr>
          <a:xfrm>
            <a:off x="432857" y="320492"/>
            <a:ext cx="10055781" cy="558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350"/>
              </a:lnSpc>
            </a:pPr>
            <a:r>
              <a:rPr lang="ko-KR" altLang="en-US" sz="3500" b="1" dirty="0">
                <a:solidFill>
                  <a:schemeClr val="bg1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하나의 플랫폼</a:t>
            </a:r>
            <a:r>
              <a:rPr lang="en-US" altLang="ko-KR" sz="3500" b="1" dirty="0">
                <a:solidFill>
                  <a:schemeClr val="bg1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. </a:t>
            </a:r>
            <a:r>
              <a:rPr lang="ko-KR" altLang="en-US" sz="3500" b="1" dirty="0">
                <a:solidFill>
                  <a:schemeClr val="bg1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아홉 개의 시장</a:t>
            </a:r>
            <a:endParaRPr lang="en-US" sz="3500" dirty="0">
              <a:solidFill>
                <a:schemeClr val="bg1"/>
              </a:solidFill>
            </a:endParaRPr>
          </a:p>
        </p:txBody>
      </p:sp>
      <p:sp>
        <p:nvSpPr>
          <p:cNvPr id="27" name="Text 1">
            <a:extLst>
              <a:ext uri="{FF2B5EF4-FFF2-40B4-BE49-F238E27FC236}">
                <a16:creationId xmlns:a16="http://schemas.microsoft.com/office/drawing/2014/main" id="{B2504C80-E7AA-4B8F-CB3A-C68D1B41B91E}"/>
              </a:ext>
            </a:extLst>
          </p:cNvPr>
          <p:cNvSpPr/>
          <p:nvPr/>
        </p:nvSpPr>
        <p:spPr>
          <a:xfrm>
            <a:off x="459866" y="892317"/>
            <a:ext cx="13042821" cy="2714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00"/>
              </a:lnSpc>
            </a:pPr>
            <a:r>
              <a:rPr lang="en-US" altLang="ko-KR" sz="1600" dirty="0">
                <a:solidFill>
                  <a:schemeClr val="bg1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8</a:t>
            </a:r>
            <a:r>
              <a:rPr lang="ko-KR" altLang="en-US" sz="1600" dirty="0">
                <a:solidFill>
                  <a:schemeClr val="bg1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개의 독창기술 카트리지 </a:t>
            </a:r>
            <a:r>
              <a:rPr lang="en-US" altLang="ko-KR" sz="1600" dirty="0">
                <a:solidFill>
                  <a:schemeClr val="bg1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— </a:t>
            </a:r>
            <a:r>
              <a:rPr lang="ko-KR" altLang="en-US" sz="1600" dirty="0">
                <a:solidFill>
                  <a:schemeClr val="bg1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하나의 하드웨어로 </a:t>
            </a:r>
            <a:r>
              <a:rPr lang="en-US" altLang="ko-KR" sz="1600" dirty="0">
                <a:solidFill>
                  <a:schemeClr val="bg1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9</a:t>
            </a:r>
            <a:r>
              <a:rPr lang="ko-KR" altLang="en-US" sz="1600" dirty="0">
                <a:solidFill>
                  <a:schemeClr val="bg1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개 시장에 도전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0">
            <a:extLst>
              <a:ext uri="{FF2B5EF4-FFF2-40B4-BE49-F238E27FC236}">
                <a16:creationId xmlns:a16="http://schemas.microsoft.com/office/drawing/2014/main" id="{B3FD5C91-9006-E1B3-B4B0-ADC5E8AA5D66}"/>
              </a:ext>
            </a:extLst>
          </p:cNvPr>
          <p:cNvSpPr/>
          <p:nvPr/>
        </p:nvSpPr>
        <p:spPr>
          <a:xfrm>
            <a:off x="0" y="0"/>
            <a:ext cx="14630400" cy="1431109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  <p:txBody>
          <a:bodyPr/>
          <a:lstStyle/>
          <a:p>
            <a:endParaRPr lang="ko-KR" altLang="en-US" sz="2880"/>
          </a:p>
        </p:txBody>
      </p:sp>
      <p:sp>
        <p:nvSpPr>
          <p:cNvPr id="2" name="Text 0"/>
          <p:cNvSpPr/>
          <p:nvPr/>
        </p:nvSpPr>
        <p:spPr>
          <a:xfrm>
            <a:off x="432857" y="320492"/>
            <a:ext cx="10055781" cy="558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500" b="1" dirty="0">
                <a:solidFill>
                  <a:schemeClr val="bg1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세계 </a:t>
            </a:r>
            <a:r>
              <a:rPr lang="en-US" sz="3500" b="1" dirty="0" err="1">
                <a:solidFill>
                  <a:schemeClr val="bg1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최고의</a:t>
            </a:r>
            <a:r>
              <a:rPr lang="en-US" sz="3500" b="1" dirty="0">
                <a:solidFill>
                  <a:schemeClr val="bg1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 </a:t>
            </a:r>
            <a:r>
              <a:rPr lang="ko-KR" altLang="en-US" sz="3500" b="1" dirty="0">
                <a:solidFill>
                  <a:schemeClr val="bg1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진단</a:t>
            </a:r>
            <a:r>
              <a:rPr lang="en-US" sz="3500" b="1" dirty="0">
                <a:solidFill>
                  <a:schemeClr val="bg1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 </a:t>
            </a:r>
            <a:r>
              <a:rPr lang="en-US" sz="3500" b="1" dirty="0" err="1">
                <a:solidFill>
                  <a:schemeClr val="bg1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전문가들이</a:t>
            </a:r>
            <a:r>
              <a:rPr lang="en-US" sz="3500" b="1" dirty="0">
                <a:solidFill>
                  <a:schemeClr val="bg1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 </a:t>
            </a:r>
            <a:r>
              <a:rPr lang="ko-KR" altLang="en-US" sz="3500" b="1" dirty="0">
                <a:solidFill>
                  <a:schemeClr val="bg1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이렇게 평가합니다</a:t>
            </a:r>
            <a:r>
              <a:rPr lang="en-US" altLang="ko-KR" sz="3500" b="1" dirty="0">
                <a:solidFill>
                  <a:schemeClr val="bg1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.</a:t>
            </a:r>
            <a:r>
              <a:rPr lang="ko-KR" altLang="en-US" sz="3500" b="1" dirty="0">
                <a:solidFill>
                  <a:schemeClr val="bg1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 </a:t>
            </a:r>
            <a:endParaRPr lang="en-US" sz="3500" dirty="0">
              <a:solidFill>
                <a:schemeClr val="bg1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459866" y="892317"/>
            <a:ext cx="13042821" cy="2714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600" dirty="0">
                <a:solidFill>
                  <a:schemeClr val="bg1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상업 매출이 없는 단계에서 3개의 독립된 UN/WHO 기관이 LUKIN의 기술적 유망성을 </a:t>
            </a:r>
            <a:r>
              <a:rPr lang="en-US" sz="1600" dirty="0" err="1">
                <a:solidFill>
                  <a:schemeClr val="bg1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인정했습니다</a:t>
            </a:r>
            <a:r>
              <a:rPr lang="en-US" sz="1600" dirty="0">
                <a:solidFill>
                  <a:schemeClr val="bg1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—</a:t>
            </a:r>
            <a:r>
              <a:rPr lang="en-US" sz="1600" dirty="0" err="1">
                <a:solidFill>
                  <a:schemeClr val="bg1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기술력의</a:t>
            </a:r>
            <a:r>
              <a:rPr lang="en-US" sz="1600" dirty="0">
                <a:solidFill>
                  <a:schemeClr val="bg1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가장 </a:t>
            </a:r>
            <a:r>
              <a:rPr lang="en-US" sz="1600" dirty="0" err="1">
                <a:solidFill>
                  <a:schemeClr val="bg1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강력한</a:t>
            </a:r>
            <a:r>
              <a:rPr lang="en-US" sz="1600" dirty="0">
                <a:solidFill>
                  <a:schemeClr val="bg1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증거</a:t>
            </a:r>
            <a:r>
              <a:rPr lang="en-US" sz="1600" dirty="0">
                <a:solidFill>
                  <a:schemeClr val="bg1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.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Shape 2"/>
          <p:cNvSpPr/>
          <p:nvPr/>
        </p:nvSpPr>
        <p:spPr>
          <a:xfrm>
            <a:off x="665202" y="1963579"/>
            <a:ext cx="6560701" cy="4742736"/>
          </a:xfrm>
          <a:prstGeom prst="roundRect">
            <a:avLst>
              <a:gd name="adj" fmla="val 2712"/>
            </a:avLst>
          </a:prstGeom>
          <a:solidFill>
            <a:schemeClr val="tx2">
              <a:lumMod val="50000"/>
            </a:schemeClr>
          </a:solidFill>
          <a:ln/>
        </p:spPr>
        <p:txBody>
          <a:bodyPr/>
          <a:lstStyle/>
          <a:p>
            <a:endParaRPr lang="ko-KR" altLang="en-US"/>
          </a:p>
        </p:txBody>
      </p:sp>
      <p:sp>
        <p:nvSpPr>
          <p:cNvPr id="5" name="Text 3"/>
          <p:cNvSpPr/>
          <p:nvPr/>
        </p:nvSpPr>
        <p:spPr>
          <a:xfrm>
            <a:off x="843796" y="2124313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기관 검증 성과</a:t>
            </a:r>
            <a:endParaRPr lang="en-US" sz="17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709" y="2589669"/>
            <a:ext cx="267891" cy="267891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1424226" y="2584133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FIND（WHO 산하）</a:t>
            </a: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1424226" y="3023830"/>
            <a:ext cx="5623084" cy="542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FEND-TB 프로그램 글로벌 공모 선정. WHO 공인 객담 검체 블라인드 성능 </a:t>
            </a:r>
            <a:r>
              <a:rPr lang="en-US" sz="1400" dirty="0" err="1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평가</a:t>
            </a:r>
            <a:r>
              <a:rPr lang="en-US" sz="14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1400" dirty="0" err="1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초청</a:t>
            </a:r>
            <a:r>
              <a:rPr lang="ko-KR" altLang="en-US" sz="14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 및 성능 검증</a:t>
            </a:r>
            <a:r>
              <a:rPr lang="en-US" altLang="ko-KR" sz="14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.</a:t>
            </a:r>
            <a:r>
              <a:rPr lang="ko-KR" altLang="en-US" sz="14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endParaRPr lang="en-US" sz="1400" dirty="0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709" y="3893760"/>
            <a:ext cx="267891" cy="267891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1424226" y="3888224"/>
            <a:ext cx="2971205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Stop TB Partnership（UN）</a:t>
            </a:r>
            <a:endParaRPr lang="en-US" sz="1750" dirty="0"/>
          </a:p>
        </p:txBody>
      </p:sp>
      <p:sp>
        <p:nvSpPr>
          <p:cNvPr id="11" name="Text 7"/>
          <p:cNvSpPr/>
          <p:nvPr/>
        </p:nvSpPr>
        <p:spPr>
          <a:xfrm>
            <a:off x="1424226" y="4327922"/>
            <a:ext cx="5623084" cy="814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기술이사 Wayne Van Gemert 공식 추천서 취득. '기존 PCR 디바이스의 한계를 돌파하는 혁신적 저비용 기술'로 명시. APEC 고위급 회의 사이드 이벤트 초청.</a:t>
            </a:r>
            <a:endParaRPr lang="en-US" sz="140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0709" y="5469315"/>
            <a:ext cx="267891" cy="267891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424226" y="5463778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>
                <a:solidFill>
                  <a:srgbClr val="FFFFFF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R2D2 TB 네트워크</a:t>
            </a:r>
            <a:endParaRPr lang="en-US" sz="1750" dirty="0"/>
          </a:p>
        </p:txBody>
      </p:sp>
      <p:sp>
        <p:nvSpPr>
          <p:cNvPr id="14" name="Text 9"/>
          <p:cNvSpPr/>
          <p:nvPr/>
        </p:nvSpPr>
        <p:spPr>
          <a:xfrm>
            <a:off x="1424226" y="5903476"/>
            <a:ext cx="5623084" cy="542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dirty="0">
                <a:solidFill>
                  <a:srgbClr val="FFFFFF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아시아·아프리카·동유럽 글로벌 다국가 임상 네트워크 공식 확약. WHO 표준 참조 샘플 확보 및 전임상 연구 지원 약속.</a:t>
            </a:r>
            <a:endParaRPr lang="en-US" sz="1400" dirty="0"/>
          </a:p>
        </p:txBody>
      </p:sp>
      <p:sp>
        <p:nvSpPr>
          <p:cNvPr id="15" name="Text 10"/>
          <p:cNvSpPr/>
          <p:nvPr/>
        </p:nvSpPr>
        <p:spPr>
          <a:xfrm>
            <a:off x="7540704" y="2124313"/>
            <a:ext cx="2232779" cy="2789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b="1" dirty="0" err="1">
                <a:solidFill>
                  <a:srgbClr val="002060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공식</a:t>
            </a:r>
            <a:r>
              <a:rPr lang="en-US" sz="1750" b="1" dirty="0">
                <a:solidFill>
                  <a:srgbClr val="002060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  서한</a:t>
            </a:r>
            <a:endParaRPr lang="en-US" sz="1750" dirty="0"/>
          </a:p>
        </p:txBody>
      </p:sp>
      <p:pic>
        <p:nvPicPr>
          <p:cNvPr id="16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2316" y="3106749"/>
            <a:ext cx="1697194" cy="1697194"/>
          </a:xfrm>
          <a:prstGeom prst="rect">
            <a:avLst/>
          </a:prstGeom>
        </p:spPr>
      </p:pic>
      <p:pic>
        <p:nvPicPr>
          <p:cNvPr id="17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92316" y="4777641"/>
            <a:ext cx="1697194" cy="1697194"/>
          </a:xfrm>
          <a:prstGeom prst="rect">
            <a:avLst/>
          </a:prstGeom>
        </p:spPr>
      </p:pic>
      <p:pic>
        <p:nvPicPr>
          <p:cNvPr id="19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5076" y="2356385"/>
            <a:ext cx="1780800" cy="890400"/>
          </a:xfrm>
          <a:prstGeom prst="rect">
            <a:avLst/>
          </a:prstGeom>
        </p:spPr>
      </p:pic>
      <p:pic>
        <p:nvPicPr>
          <p:cNvPr id="20" name="Image 6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0204" y="3975854"/>
            <a:ext cx="3293388" cy="714494"/>
          </a:xfrm>
          <a:prstGeom prst="rect">
            <a:avLst/>
          </a:prstGeom>
        </p:spPr>
      </p:pic>
      <p:pic>
        <p:nvPicPr>
          <p:cNvPr id="21" name="Image 7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47540" y="2028212"/>
            <a:ext cx="1694253" cy="1032204"/>
          </a:xfrm>
          <a:prstGeom prst="rect">
            <a:avLst/>
          </a:prstGeom>
        </p:spPr>
      </p:pic>
      <p:sp>
        <p:nvSpPr>
          <p:cNvPr id="22" name="Shape 12"/>
          <p:cNvSpPr/>
          <p:nvPr/>
        </p:nvSpPr>
        <p:spPr>
          <a:xfrm>
            <a:off x="793790" y="7007490"/>
            <a:ext cx="13042821" cy="710803"/>
          </a:xfrm>
          <a:prstGeom prst="roundRect">
            <a:avLst>
              <a:gd name="adj" fmla="val 10555"/>
            </a:avLst>
          </a:prstGeom>
          <a:solidFill>
            <a:srgbClr val="C5D4EC"/>
          </a:solidFill>
          <a:ln/>
        </p:spPr>
        <p:txBody>
          <a:bodyPr/>
          <a:lstStyle/>
          <a:p>
            <a:endParaRPr lang="ko-KR" altLang="en-US"/>
          </a:p>
        </p:txBody>
      </p:sp>
      <p:pic>
        <p:nvPicPr>
          <p:cNvPr id="23" name="Image 8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2383" y="7280143"/>
            <a:ext cx="223242" cy="178594"/>
          </a:xfrm>
          <a:prstGeom prst="rect">
            <a:avLst/>
          </a:prstGeom>
        </p:spPr>
      </p:pic>
      <p:sp>
        <p:nvSpPr>
          <p:cNvPr id="24" name="Text 13"/>
          <p:cNvSpPr/>
          <p:nvPr/>
        </p:nvSpPr>
        <p:spPr>
          <a:xfrm>
            <a:off x="1374219" y="7212873"/>
            <a:ext cx="12283797" cy="2714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0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WHO 공인 샘플 블라인드 시험：LUKIN 13/15 vs GeneXpert 12/15</a:t>
            </a:r>
            <a:r>
              <a:rPr lang="en-US" sz="14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— 양산·인허가 취득 이전 단계에서 세계 표준 장비를 앞선 민감도를 </a:t>
            </a:r>
            <a:r>
              <a:rPr lang="en-US" sz="1400" dirty="0" err="1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이미</a:t>
            </a:r>
            <a:r>
              <a:rPr lang="en-US" sz="14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확인</a:t>
            </a:r>
            <a:r>
              <a:rPr lang="en-US" sz="14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.</a:t>
            </a:r>
            <a:endParaRPr lang="en-US" sz="1400" dirty="0"/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32787995-B6EB-10E2-5879-04652ED47F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alphaModFix/>
          </a:blip>
          <a:srcRect t="17387"/>
          <a:stretch/>
        </p:blipFill>
        <p:spPr>
          <a:xfrm>
            <a:off x="7578674" y="4734590"/>
            <a:ext cx="4530044" cy="854441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C8DF6554-31DA-2E48-3B08-A22CA75FB53E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578674" y="3106749"/>
            <a:ext cx="4668866" cy="71080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/>
          <p:cNvSpPr/>
          <p:nvPr/>
        </p:nvSpPr>
        <p:spPr>
          <a:xfrm>
            <a:off x="0" y="1536192"/>
            <a:ext cx="14630400" cy="73152"/>
          </a:xfrm>
          <a:prstGeom prst="rect">
            <a:avLst/>
          </a:prstGeom>
          <a:solidFill>
            <a:srgbClr val="C8973A"/>
          </a:solidFill>
          <a:ln w="12700">
            <a:solidFill>
              <a:srgbClr val="C8973A"/>
            </a:solidFill>
            <a:prstDash val="solid"/>
          </a:ln>
        </p:spPr>
        <p:txBody>
          <a:bodyPr/>
          <a:lstStyle/>
          <a:p>
            <a:endParaRPr lang="ko-KR" altLang="en-US" sz="2880"/>
          </a:p>
        </p:txBody>
      </p:sp>
      <p:sp>
        <p:nvSpPr>
          <p:cNvPr id="6" name="Shape 4"/>
          <p:cNvSpPr/>
          <p:nvPr/>
        </p:nvSpPr>
        <p:spPr>
          <a:xfrm>
            <a:off x="409651" y="1784909"/>
            <a:ext cx="3335731" cy="3866803"/>
          </a:xfrm>
          <a:prstGeom prst="rect">
            <a:avLst/>
          </a:prstGeom>
          <a:solidFill>
            <a:srgbClr val="F4F6F8"/>
          </a:solidFill>
          <a:ln w="6350">
            <a:solidFill>
              <a:srgbClr val="D0D8E0"/>
            </a:solidFill>
            <a:prstDash val="solid"/>
          </a:ln>
        </p:spPr>
        <p:txBody>
          <a:bodyPr/>
          <a:lstStyle/>
          <a:p>
            <a:endParaRPr lang="ko-KR" altLang="en-US" sz="2880"/>
          </a:p>
        </p:txBody>
      </p:sp>
      <p:sp>
        <p:nvSpPr>
          <p:cNvPr id="7" name="Shape 5"/>
          <p:cNvSpPr/>
          <p:nvPr/>
        </p:nvSpPr>
        <p:spPr>
          <a:xfrm>
            <a:off x="409651" y="1784909"/>
            <a:ext cx="3335731" cy="87782"/>
          </a:xfrm>
          <a:prstGeom prst="rect">
            <a:avLst/>
          </a:prstGeom>
          <a:solidFill>
            <a:srgbClr val="C0392B"/>
          </a:solidFill>
          <a:ln w="12700">
            <a:solidFill>
              <a:srgbClr val="C0392B"/>
            </a:solidFill>
            <a:prstDash val="solid"/>
          </a:ln>
        </p:spPr>
        <p:txBody>
          <a:bodyPr/>
          <a:lstStyle/>
          <a:p>
            <a:endParaRPr lang="ko-KR" altLang="en-US" sz="2880"/>
          </a:p>
        </p:txBody>
      </p:sp>
      <p:sp>
        <p:nvSpPr>
          <p:cNvPr id="8" name="Text 6"/>
          <p:cNvSpPr/>
          <p:nvPr/>
        </p:nvSpPr>
        <p:spPr>
          <a:xfrm>
            <a:off x="555955" y="1931213"/>
            <a:ext cx="3072384" cy="4096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00" b="1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Cepheid  GeneXpert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555955" y="2399385"/>
            <a:ext cx="3072384" cy="35113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40" dirty="0">
                <a:solidFill>
                  <a:srgbClr val="4A5A6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흡입·회전·밀어내기 방식</a:t>
            </a:r>
            <a:endParaRPr lang="en-US" sz="1440" dirty="0"/>
          </a:p>
        </p:txBody>
      </p:sp>
      <p:sp>
        <p:nvSpPr>
          <p:cNvPr id="10" name="Shape 8"/>
          <p:cNvSpPr/>
          <p:nvPr/>
        </p:nvSpPr>
        <p:spPr>
          <a:xfrm>
            <a:off x="555955" y="2809037"/>
            <a:ext cx="3072384" cy="43891"/>
          </a:xfrm>
          <a:prstGeom prst="rect">
            <a:avLst/>
          </a:prstGeom>
          <a:solidFill>
            <a:srgbClr val="D0D8E0"/>
          </a:solidFill>
          <a:ln w="12700">
            <a:solidFill>
              <a:srgbClr val="D0D8E0"/>
            </a:solidFill>
            <a:prstDash val="solid"/>
          </a:ln>
        </p:spPr>
        <p:txBody>
          <a:bodyPr/>
          <a:lstStyle/>
          <a:p>
            <a:endParaRPr lang="ko-KR" altLang="en-US" sz="2880"/>
          </a:p>
        </p:txBody>
      </p:sp>
      <p:sp>
        <p:nvSpPr>
          <p:cNvPr id="11" name="Text 9"/>
          <p:cNvSpPr/>
          <p:nvPr/>
        </p:nvSpPr>
        <p:spPr>
          <a:xfrm>
            <a:off x="555955" y="2896819"/>
            <a:ext cx="3072384" cy="7242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45000"/>
              </a:lnSpc>
            </a:pPr>
            <a:r>
              <a:rPr lang="en-US" sz="1440" dirty="0">
                <a:solidFill>
                  <a:srgbClr val="C0392B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25µL 반응에 125µL 용출 필요</a:t>
            </a:r>
            <a:endParaRPr lang="en-US" sz="1440" dirty="0"/>
          </a:p>
          <a:p>
            <a:pPr>
              <a:lnSpc>
                <a:spcPct val="145000"/>
              </a:lnSpc>
            </a:pPr>
            <a:r>
              <a:rPr lang="en-US" sz="1440" dirty="0">
                <a:solidFill>
                  <a:srgbClr val="C0392B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시약 소모량이 당사 대비 2.5배</a:t>
            </a:r>
            <a:endParaRPr lang="en-US" sz="1440" dirty="0"/>
          </a:p>
        </p:txBody>
      </p:sp>
      <p:sp>
        <p:nvSpPr>
          <p:cNvPr id="12" name="Shape 10"/>
          <p:cNvSpPr/>
          <p:nvPr/>
        </p:nvSpPr>
        <p:spPr>
          <a:xfrm>
            <a:off x="3950208" y="1784909"/>
            <a:ext cx="3335731" cy="3866803"/>
          </a:xfrm>
          <a:prstGeom prst="rect">
            <a:avLst/>
          </a:prstGeom>
          <a:solidFill>
            <a:srgbClr val="F4F6F8"/>
          </a:solidFill>
          <a:ln w="6350">
            <a:solidFill>
              <a:srgbClr val="D0D8E0"/>
            </a:solidFill>
            <a:prstDash val="solid"/>
          </a:ln>
        </p:spPr>
        <p:txBody>
          <a:bodyPr/>
          <a:lstStyle/>
          <a:p>
            <a:endParaRPr lang="ko-KR" altLang="en-US" sz="2880"/>
          </a:p>
        </p:txBody>
      </p:sp>
      <p:sp>
        <p:nvSpPr>
          <p:cNvPr id="13" name="Shape 11"/>
          <p:cNvSpPr/>
          <p:nvPr/>
        </p:nvSpPr>
        <p:spPr>
          <a:xfrm>
            <a:off x="3950208" y="1784909"/>
            <a:ext cx="3335731" cy="87782"/>
          </a:xfrm>
          <a:prstGeom prst="rect">
            <a:avLst/>
          </a:prstGeom>
          <a:solidFill>
            <a:srgbClr val="C8973A"/>
          </a:solidFill>
          <a:ln w="12700">
            <a:solidFill>
              <a:srgbClr val="C8973A"/>
            </a:solidFill>
            <a:prstDash val="solid"/>
          </a:ln>
        </p:spPr>
        <p:txBody>
          <a:bodyPr/>
          <a:lstStyle/>
          <a:p>
            <a:endParaRPr lang="ko-KR" altLang="en-US" sz="2880"/>
          </a:p>
        </p:txBody>
      </p:sp>
      <p:sp>
        <p:nvSpPr>
          <p:cNvPr id="14" name="Text 12"/>
          <p:cNvSpPr/>
          <p:nvPr/>
        </p:nvSpPr>
        <p:spPr>
          <a:xfrm>
            <a:off x="4096512" y="1931213"/>
            <a:ext cx="3072384" cy="4096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00" b="1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BioFire  FilmArray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4096512" y="2399385"/>
            <a:ext cx="3072384" cy="35113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40" dirty="0">
                <a:solidFill>
                  <a:srgbClr val="4A5A6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롤러 압착 방식</a:t>
            </a:r>
            <a:endParaRPr lang="en-US" sz="1440" dirty="0"/>
          </a:p>
        </p:txBody>
      </p:sp>
      <p:sp>
        <p:nvSpPr>
          <p:cNvPr id="16" name="Shape 14"/>
          <p:cNvSpPr/>
          <p:nvPr/>
        </p:nvSpPr>
        <p:spPr>
          <a:xfrm>
            <a:off x="4096512" y="2809037"/>
            <a:ext cx="3072384" cy="43891"/>
          </a:xfrm>
          <a:prstGeom prst="rect">
            <a:avLst/>
          </a:prstGeom>
          <a:solidFill>
            <a:srgbClr val="D0D8E0"/>
          </a:solidFill>
          <a:ln w="12700">
            <a:solidFill>
              <a:srgbClr val="D0D8E0"/>
            </a:solidFill>
            <a:prstDash val="solid"/>
          </a:ln>
        </p:spPr>
        <p:txBody>
          <a:bodyPr/>
          <a:lstStyle/>
          <a:p>
            <a:endParaRPr lang="ko-KR" altLang="en-US" sz="2880"/>
          </a:p>
        </p:txBody>
      </p:sp>
      <p:sp>
        <p:nvSpPr>
          <p:cNvPr id="17" name="Text 15"/>
          <p:cNvSpPr/>
          <p:nvPr/>
        </p:nvSpPr>
        <p:spPr>
          <a:xfrm>
            <a:off x="4096512" y="2896819"/>
            <a:ext cx="3072384" cy="7242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45000"/>
              </a:lnSpc>
            </a:pPr>
            <a:r>
              <a:rPr lang="en-US" sz="1440" dirty="0">
                <a:solidFill>
                  <a:srgbClr val="C897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인접 웰 간 교차 오염 위험</a:t>
            </a:r>
            <a:endParaRPr lang="en-US" sz="1440" dirty="0"/>
          </a:p>
          <a:p>
            <a:pPr>
              <a:lnSpc>
                <a:spcPct val="145000"/>
              </a:lnSpc>
            </a:pPr>
            <a:r>
              <a:rPr lang="en-US" sz="1440" dirty="0">
                <a:solidFill>
                  <a:srgbClr val="C897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병렬화 확장에 구조적 한계</a:t>
            </a:r>
            <a:endParaRPr lang="en-US" sz="1440" dirty="0"/>
          </a:p>
        </p:txBody>
      </p:sp>
      <p:sp>
        <p:nvSpPr>
          <p:cNvPr id="18" name="Shape 16"/>
          <p:cNvSpPr/>
          <p:nvPr/>
        </p:nvSpPr>
        <p:spPr>
          <a:xfrm>
            <a:off x="7490765" y="1784909"/>
            <a:ext cx="3335731" cy="3866803"/>
          </a:xfrm>
          <a:prstGeom prst="rect">
            <a:avLst/>
          </a:prstGeom>
          <a:solidFill>
            <a:srgbClr val="F4F6F8"/>
          </a:solidFill>
          <a:ln w="6350">
            <a:solidFill>
              <a:srgbClr val="D0D8E0"/>
            </a:solidFill>
            <a:prstDash val="solid"/>
          </a:ln>
        </p:spPr>
        <p:txBody>
          <a:bodyPr/>
          <a:lstStyle/>
          <a:p>
            <a:endParaRPr lang="ko-KR" altLang="en-US" sz="2880"/>
          </a:p>
        </p:txBody>
      </p:sp>
      <p:sp>
        <p:nvSpPr>
          <p:cNvPr id="19" name="Shape 17"/>
          <p:cNvSpPr/>
          <p:nvPr/>
        </p:nvSpPr>
        <p:spPr>
          <a:xfrm>
            <a:off x="7490765" y="1784909"/>
            <a:ext cx="3335731" cy="87782"/>
          </a:xfrm>
          <a:prstGeom prst="rect">
            <a:avLst/>
          </a:prstGeom>
          <a:solidFill>
            <a:srgbClr val="7A6000"/>
          </a:solidFill>
          <a:ln w="12700">
            <a:solidFill>
              <a:srgbClr val="7A6000"/>
            </a:solidFill>
            <a:prstDash val="solid"/>
          </a:ln>
        </p:spPr>
        <p:txBody>
          <a:bodyPr/>
          <a:lstStyle/>
          <a:p>
            <a:endParaRPr lang="ko-KR" altLang="en-US" sz="2880"/>
          </a:p>
        </p:txBody>
      </p:sp>
      <p:sp>
        <p:nvSpPr>
          <p:cNvPr id="20" name="Text 18"/>
          <p:cNvSpPr/>
          <p:nvPr/>
        </p:nvSpPr>
        <p:spPr>
          <a:xfrm>
            <a:off x="7637069" y="1931213"/>
            <a:ext cx="3072384" cy="4096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00" b="1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Roche  Cobas Liat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7637069" y="2399385"/>
            <a:ext cx="3072384" cy="35113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440" dirty="0">
                <a:solidFill>
                  <a:srgbClr val="4A5A6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직접 압착 방식</a:t>
            </a:r>
            <a:endParaRPr lang="en-US" sz="1440" dirty="0"/>
          </a:p>
        </p:txBody>
      </p:sp>
      <p:sp>
        <p:nvSpPr>
          <p:cNvPr id="22" name="Shape 20"/>
          <p:cNvSpPr/>
          <p:nvPr/>
        </p:nvSpPr>
        <p:spPr>
          <a:xfrm>
            <a:off x="7637069" y="2809037"/>
            <a:ext cx="3072384" cy="43891"/>
          </a:xfrm>
          <a:prstGeom prst="rect">
            <a:avLst/>
          </a:prstGeom>
          <a:solidFill>
            <a:srgbClr val="D0D8E0"/>
          </a:solidFill>
          <a:ln w="12700">
            <a:solidFill>
              <a:srgbClr val="D0D8E0"/>
            </a:solidFill>
            <a:prstDash val="solid"/>
          </a:ln>
        </p:spPr>
        <p:txBody>
          <a:bodyPr/>
          <a:lstStyle/>
          <a:p>
            <a:endParaRPr lang="ko-KR" altLang="en-US" sz="2880"/>
          </a:p>
        </p:txBody>
      </p:sp>
      <p:sp>
        <p:nvSpPr>
          <p:cNvPr id="23" name="Text 21"/>
          <p:cNvSpPr/>
          <p:nvPr/>
        </p:nvSpPr>
        <p:spPr>
          <a:xfrm>
            <a:off x="7637069" y="2896819"/>
            <a:ext cx="3072384" cy="7242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45000"/>
              </a:lnSpc>
            </a:pPr>
            <a:r>
              <a:rPr lang="en-US" sz="1440" dirty="0">
                <a:solidFill>
                  <a:srgbClr val="7A6000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반응 챔버 간 용액 교차 오염</a:t>
            </a:r>
            <a:endParaRPr lang="en-US" sz="1440" dirty="0"/>
          </a:p>
          <a:p>
            <a:pPr>
              <a:lnSpc>
                <a:spcPct val="145000"/>
              </a:lnSpc>
            </a:pPr>
            <a:r>
              <a:rPr lang="en-US" sz="1440" dirty="0">
                <a:solidFill>
                  <a:srgbClr val="7A6000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카트리지 설계의 복잡성</a:t>
            </a:r>
            <a:endParaRPr lang="en-US" sz="1440" dirty="0"/>
          </a:p>
        </p:txBody>
      </p:sp>
      <p:sp>
        <p:nvSpPr>
          <p:cNvPr id="24" name="Shape 22"/>
          <p:cNvSpPr/>
          <p:nvPr/>
        </p:nvSpPr>
        <p:spPr>
          <a:xfrm>
            <a:off x="10885018" y="1784909"/>
            <a:ext cx="3335731" cy="38668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rgbClr val="0D7A5F"/>
            </a:solidFill>
            <a:prstDash val="solid"/>
          </a:ln>
          <a:effectLst>
            <a:outerShdw blurRad="88900" dist="25400" dir="8100000" algn="bl" rotWithShape="0">
              <a:srgbClr val="000000">
                <a:alpha val="9000"/>
              </a:srgbClr>
            </a:outerShdw>
          </a:effectLst>
        </p:spPr>
        <p:txBody>
          <a:bodyPr/>
          <a:lstStyle/>
          <a:p>
            <a:endParaRPr lang="ko-KR" altLang="en-US" sz="2880"/>
          </a:p>
        </p:txBody>
      </p:sp>
      <p:sp>
        <p:nvSpPr>
          <p:cNvPr id="25" name="Shape 23"/>
          <p:cNvSpPr/>
          <p:nvPr/>
        </p:nvSpPr>
        <p:spPr>
          <a:xfrm>
            <a:off x="10885018" y="1784909"/>
            <a:ext cx="3335731" cy="87782"/>
          </a:xfrm>
          <a:prstGeom prst="rect">
            <a:avLst/>
          </a:prstGeom>
          <a:solidFill>
            <a:srgbClr val="0D7A5F"/>
          </a:solidFill>
          <a:ln w="12700">
            <a:solidFill>
              <a:srgbClr val="0D7A5F"/>
            </a:solidFill>
            <a:prstDash val="solid"/>
          </a:ln>
        </p:spPr>
        <p:txBody>
          <a:bodyPr/>
          <a:lstStyle/>
          <a:p>
            <a:endParaRPr lang="ko-KR" altLang="en-US" sz="2880"/>
          </a:p>
        </p:txBody>
      </p:sp>
      <p:sp>
        <p:nvSpPr>
          <p:cNvPr id="26" name="Text 24"/>
          <p:cNvSpPr/>
          <p:nvPr/>
        </p:nvSpPr>
        <p:spPr>
          <a:xfrm>
            <a:off x="11031322" y="1931213"/>
            <a:ext cx="3072384" cy="40965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600" b="1" dirty="0">
                <a:solidFill>
                  <a:schemeClr val="bg2">
                    <a:lumMod val="10000"/>
                  </a:schemeClr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AiBiotics  LUKIN</a:t>
            </a:r>
            <a:endParaRPr lang="en-US" sz="1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7" name="Text 25"/>
          <p:cNvSpPr/>
          <p:nvPr/>
        </p:nvSpPr>
        <p:spPr>
          <a:xfrm>
            <a:off x="11016691" y="2285157"/>
            <a:ext cx="3072384" cy="61447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40" b="1" dirty="0"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Push &amp; Spin</a:t>
            </a:r>
            <a:endParaRPr lang="en-US" sz="1440" dirty="0"/>
          </a:p>
          <a:p>
            <a:pPr>
              <a:lnSpc>
                <a:spcPct val="120000"/>
              </a:lnSpc>
            </a:pPr>
            <a:r>
              <a:rPr lang="en-US" sz="1440" b="1" dirty="0"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원심력 방식</a:t>
            </a:r>
            <a:endParaRPr lang="en-US" sz="1440" dirty="0"/>
          </a:p>
        </p:txBody>
      </p:sp>
      <p:sp>
        <p:nvSpPr>
          <p:cNvPr id="28" name="Text 26"/>
          <p:cNvSpPr/>
          <p:nvPr/>
        </p:nvSpPr>
        <p:spPr>
          <a:xfrm>
            <a:off x="11031322" y="2970784"/>
            <a:ext cx="3072384" cy="5265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42000"/>
              </a:lnSpc>
            </a:pPr>
            <a:r>
              <a:rPr lang="en-US" sz="1360" b="1" dirty="0" err="1"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원심</a:t>
            </a:r>
            <a:r>
              <a:rPr lang="en-US" sz="1360" b="1" dirty="0"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 분리로 교차 오염 구조적 불가</a:t>
            </a:r>
            <a:endParaRPr lang="en-US" sz="1360" b="1" dirty="0"/>
          </a:p>
          <a:p>
            <a:pPr>
              <a:lnSpc>
                <a:spcPct val="142000"/>
              </a:lnSpc>
            </a:pPr>
            <a:r>
              <a:rPr lang="en-US" sz="1360" b="1" dirty="0"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원심력 기포 완전 </a:t>
            </a:r>
            <a:r>
              <a:rPr lang="en-US" sz="1360" b="1" dirty="0" err="1"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자동</a:t>
            </a:r>
            <a:r>
              <a:rPr lang="en-US" sz="1360" b="1" dirty="0"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 </a:t>
            </a:r>
            <a:r>
              <a:rPr lang="en-US" sz="1360" b="1" dirty="0" err="1"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제거</a:t>
            </a:r>
            <a:endParaRPr lang="en-US" sz="1360" b="1" dirty="0"/>
          </a:p>
        </p:txBody>
      </p:sp>
      <p:sp>
        <p:nvSpPr>
          <p:cNvPr id="29" name="Shape 27"/>
          <p:cNvSpPr/>
          <p:nvPr/>
        </p:nvSpPr>
        <p:spPr>
          <a:xfrm>
            <a:off x="0" y="6029914"/>
            <a:ext cx="14630400" cy="2199686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  <p:txBody>
          <a:bodyPr/>
          <a:lstStyle/>
          <a:p>
            <a:endParaRPr lang="ko-KR" altLang="en-US" sz="2880"/>
          </a:p>
        </p:txBody>
      </p:sp>
      <p:sp>
        <p:nvSpPr>
          <p:cNvPr id="30" name="Text 28"/>
          <p:cNvSpPr/>
          <p:nvPr/>
        </p:nvSpPr>
        <p:spPr>
          <a:xfrm>
            <a:off x="555955" y="6254355"/>
            <a:ext cx="13459968" cy="40965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760" b="1" dirty="0">
                <a:solidFill>
                  <a:srgbClr val="1DA882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3가지 구조적 IP 우위</a:t>
            </a:r>
            <a:endParaRPr lang="en-US" sz="1760" dirty="0"/>
          </a:p>
        </p:txBody>
      </p:sp>
      <p:sp>
        <p:nvSpPr>
          <p:cNvPr id="31" name="Shape 29"/>
          <p:cNvSpPr/>
          <p:nvPr/>
        </p:nvSpPr>
        <p:spPr>
          <a:xfrm>
            <a:off x="438912" y="6789663"/>
            <a:ext cx="87782" cy="1089965"/>
          </a:xfrm>
          <a:prstGeom prst="rect">
            <a:avLst/>
          </a:prstGeom>
          <a:solidFill>
            <a:srgbClr val="0D7A5F"/>
          </a:solidFill>
          <a:ln w="12700">
            <a:solidFill>
              <a:srgbClr val="0D7A5F"/>
            </a:solidFill>
            <a:prstDash val="solid"/>
          </a:ln>
        </p:spPr>
        <p:txBody>
          <a:bodyPr/>
          <a:lstStyle/>
          <a:p>
            <a:endParaRPr lang="ko-KR" altLang="en-US" sz="2880"/>
          </a:p>
        </p:txBody>
      </p:sp>
      <p:sp>
        <p:nvSpPr>
          <p:cNvPr id="32" name="Text 30"/>
          <p:cNvSpPr/>
          <p:nvPr/>
        </p:nvSpPr>
        <p:spPr>
          <a:xfrm>
            <a:off x="672999" y="6791853"/>
            <a:ext cx="4330598" cy="3145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520" b="1" dirty="0">
                <a:solidFill>
                  <a:srgbClr val="FFFFFF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글로벌 판매：법적 분쟁 리스크 제로</a:t>
            </a:r>
            <a:endParaRPr lang="en-US" sz="1520" dirty="0"/>
          </a:p>
        </p:txBody>
      </p:sp>
      <p:sp>
        <p:nvSpPr>
          <p:cNvPr id="33" name="Text 31"/>
          <p:cNvSpPr/>
          <p:nvPr/>
        </p:nvSpPr>
        <p:spPr>
          <a:xfrm>
            <a:off x="672999" y="7195901"/>
            <a:ext cx="4330598" cy="7129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38000"/>
              </a:lnSpc>
            </a:pPr>
            <a:r>
              <a:rPr lang="en-US" sz="1440" dirty="0">
                <a:solidFill>
                  <a:srgbClr val="D0D8E0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특허법인 강인 FTO 공식 확인</a:t>
            </a:r>
            <a:endParaRPr lang="en-US" sz="1440" dirty="0"/>
          </a:p>
          <a:p>
            <a:pPr>
              <a:lnSpc>
                <a:spcPct val="138000"/>
              </a:lnSpc>
            </a:pPr>
            <a:r>
              <a:rPr lang="en-US" sz="1440" dirty="0">
                <a:solidFill>
                  <a:srgbClr val="D0D8E0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→ 로열티 없이 5개국 즉시 상업화 가능</a:t>
            </a:r>
            <a:endParaRPr lang="en-US" sz="1440" dirty="0"/>
          </a:p>
        </p:txBody>
      </p:sp>
      <p:sp>
        <p:nvSpPr>
          <p:cNvPr id="34" name="Shape 32"/>
          <p:cNvSpPr/>
          <p:nvPr/>
        </p:nvSpPr>
        <p:spPr>
          <a:xfrm>
            <a:off x="5149901" y="6789663"/>
            <a:ext cx="87782" cy="1089965"/>
          </a:xfrm>
          <a:prstGeom prst="rect">
            <a:avLst/>
          </a:prstGeom>
          <a:solidFill>
            <a:srgbClr val="0D7A5F"/>
          </a:solidFill>
          <a:ln w="12700">
            <a:solidFill>
              <a:srgbClr val="0D7A5F"/>
            </a:solidFill>
            <a:prstDash val="solid"/>
          </a:ln>
        </p:spPr>
        <p:txBody>
          <a:bodyPr/>
          <a:lstStyle/>
          <a:p>
            <a:endParaRPr lang="ko-KR" altLang="en-US" sz="2880"/>
          </a:p>
        </p:txBody>
      </p:sp>
      <p:sp>
        <p:nvSpPr>
          <p:cNvPr id="35" name="Text 33"/>
          <p:cNvSpPr/>
          <p:nvPr/>
        </p:nvSpPr>
        <p:spPr>
          <a:xfrm>
            <a:off x="5383987" y="6791853"/>
            <a:ext cx="4330598" cy="3145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ko-KR" altLang="en-US" sz="1520" b="1" dirty="0" err="1">
                <a:solidFill>
                  <a:srgbClr val="FFFFFF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미세유체</a:t>
            </a:r>
            <a:r>
              <a:rPr lang="ko-KR" altLang="en-US" sz="1520" b="1" dirty="0">
                <a:solidFill>
                  <a:srgbClr val="FFFFFF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 제어</a:t>
            </a:r>
            <a:r>
              <a:rPr lang="en-US" altLang="ko-KR" sz="1520" b="1" dirty="0">
                <a:solidFill>
                  <a:srgbClr val="FFFFFF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;</a:t>
            </a:r>
            <a:r>
              <a:rPr lang="ko-KR" altLang="en-US" sz="1520" b="1" dirty="0">
                <a:solidFill>
                  <a:srgbClr val="FFFFFF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 가장 빈번한 </a:t>
            </a:r>
            <a:r>
              <a:rPr lang="en-US" altLang="ko-KR" sz="1520" b="1" dirty="0">
                <a:solidFill>
                  <a:srgbClr val="FFFFFF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IP </a:t>
            </a:r>
            <a:r>
              <a:rPr lang="ko-KR" altLang="en-US" sz="1520" b="1" dirty="0">
                <a:solidFill>
                  <a:srgbClr val="FFFFFF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충돌 기술</a:t>
            </a:r>
            <a:endParaRPr lang="en-US" sz="1520" dirty="0"/>
          </a:p>
        </p:txBody>
      </p:sp>
      <p:sp>
        <p:nvSpPr>
          <p:cNvPr id="36" name="Text 34"/>
          <p:cNvSpPr/>
          <p:nvPr/>
        </p:nvSpPr>
        <p:spPr>
          <a:xfrm>
            <a:off x="5383987" y="7195901"/>
            <a:ext cx="4330598" cy="7129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38000"/>
              </a:lnSpc>
            </a:pPr>
            <a:r>
              <a:rPr lang="ko-KR" altLang="en-US" sz="1440" dirty="0">
                <a:solidFill>
                  <a:srgbClr val="D0D8E0"/>
                </a:solidFill>
                <a:latin typeface="Malgun Gothic" pitchFamily="34" charset="0"/>
                <a:ea typeface="Malgun Gothic" pitchFamily="34" charset="-122"/>
              </a:rPr>
              <a:t>후발업체가 가장 빈번하게 특허 침해하는 기술분야</a:t>
            </a:r>
            <a:endParaRPr lang="en-US" altLang="ko-KR" sz="1440" dirty="0">
              <a:solidFill>
                <a:srgbClr val="D0D8E0"/>
              </a:solidFill>
              <a:latin typeface="Malgun Gothic" pitchFamily="34" charset="0"/>
              <a:ea typeface="Malgun Gothic" pitchFamily="34" charset="-122"/>
            </a:endParaRPr>
          </a:p>
          <a:p>
            <a:pPr>
              <a:lnSpc>
                <a:spcPct val="138000"/>
              </a:lnSpc>
            </a:pPr>
            <a:r>
              <a:rPr lang="ko-KR" altLang="en-US" sz="1440" dirty="0">
                <a:solidFill>
                  <a:srgbClr val="D0D8E0"/>
                </a:solidFill>
                <a:latin typeface="Malgun Gothic" pitchFamily="34" charset="0"/>
                <a:ea typeface="Malgun Gothic" pitchFamily="34" charset="-122"/>
              </a:rPr>
              <a:t>새로운 </a:t>
            </a:r>
            <a:r>
              <a:rPr lang="en-US" altLang="ko-KR" sz="1440" dirty="0">
                <a:solidFill>
                  <a:srgbClr val="D0D8E0"/>
                </a:solidFill>
                <a:latin typeface="Malgun Gothic" pitchFamily="34" charset="0"/>
                <a:ea typeface="Malgun Gothic" pitchFamily="34" charset="-122"/>
              </a:rPr>
              <a:t>paradigm </a:t>
            </a:r>
            <a:r>
              <a:rPr lang="ko-KR" altLang="en-US" sz="1440" dirty="0" err="1">
                <a:solidFill>
                  <a:srgbClr val="D0D8E0"/>
                </a:solidFill>
                <a:latin typeface="Malgun Gothic" pitchFamily="34" charset="0"/>
                <a:ea typeface="Malgun Gothic" pitchFamily="34" charset="-122"/>
              </a:rPr>
              <a:t>으로</a:t>
            </a:r>
            <a:r>
              <a:rPr lang="ko-KR" altLang="en-US" sz="1440" dirty="0">
                <a:solidFill>
                  <a:srgbClr val="D0D8E0"/>
                </a:solidFill>
                <a:latin typeface="Malgun Gothic" pitchFamily="34" charset="0"/>
                <a:ea typeface="Malgun Gothic" pitchFamily="34" charset="-122"/>
              </a:rPr>
              <a:t> 접근</a:t>
            </a:r>
            <a:endParaRPr lang="en-US" sz="1440" dirty="0"/>
          </a:p>
        </p:txBody>
      </p:sp>
      <p:sp>
        <p:nvSpPr>
          <p:cNvPr id="37" name="Shape 35"/>
          <p:cNvSpPr/>
          <p:nvPr/>
        </p:nvSpPr>
        <p:spPr>
          <a:xfrm>
            <a:off x="9860890" y="6789663"/>
            <a:ext cx="87782" cy="1089965"/>
          </a:xfrm>
          <a:prstGeom prst="rect">
            <a:avLst/>
          </a:prstGeom>
          <a:solidFill>
            <a:srgbClr val="0D7A5F"/>
          </a:solidFill>
          <a:ln w="12700">
            <a:solidFill>
              <a:srgbClr val="0D7A5F"/>
            </a:solidFill>
            <a:prstDash val="solid"/>
          </a:ln>
        </p:spPr>
        <p:txBody>
          <a:bodyPr/>
          <a:lstStyle/>
          <a:p>
            <a:endParaRPr lang="ko-KR" altLang="en-US" sz="2880"/>
          </a:p>
        </p:txBody>
      </p:sp>
      <p:sp>
        <p:nvSpPr>
          <p:cNvPr id="38" name="Text 36"/>
          <p:cNvSpPr/>
          <p:nvPr/>
        </p:nvSpPr>
        <p:spPr>
          <a:xfrm>
            <a:off x="10094976" y="6791853"/>
            <a:ext cx="4330598" cy="31455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520" b="1" dirty="0">
                <a:solidFill>
                  <a:srgbClr val="FFFFFF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원가 구조에서 영구 우위</a:t>
            </a:r>
            <a:endParaRPr lang="en-US" sz="1520" dirty="0"/>
          </a:p>
        </p:txBody>
      </p:sp>
      <p:sp>
        <p:nvSpPr>
          <p:cNvPr id="39" name="Text 37"/>
          <p:cNvSpPr/>
          <p:nvPr/>
        </p:nvSpPr>
        <p:spPr>
          <a:xfrm>
            <a:off x="10094976" y="7195901"/>
            <a:ext cx="4330598" cy="7129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38000"/>
              </a:lnSpc>
            </a:pPr>
            <a:r>
              <a:rPr lang="en-US" sz="1440" dirty="0">
                <a:solidFill>
                  <a:srgbClr val="D0D8E0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시약 </a:t>
            </a:r>
            <a:r>
              <a:rPr lang="en-US" sz="1440" dirty="0" err="1">
                <a:solidFill>
                  <a:srgbClr val="D0D8E0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사용률</a:t>
            </a:r>
            <a:r>
              <a:rPr lang="en-US" sz="1440" dirty="0">
                <a:solidFill>
                  <a:srgbClr val="D0D8E0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 </a:t>
            </a:r>
            <a:r>
              <a:rPr lang="ko-KR" altLang="en-US" sz="1440" dirty="0">
                <a:solidFill>
                  <a:srgbClr val="D0D8E0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최저</a:t>
            </a:r>
            <a:r>
              <a:rPr lang="en-US" altLang="ko-KR" sz="1440" dirty="0">
                <a:solidFill>
                  <a:srgbClr val="D0D8E0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,</a:t>
            </a:r>
            <a:r>
              <a:rPr lang="ko-KR" altLang="en-US" sz="1440" dirty="0">
                <a:solidFill>
                  <a:srgbClr val="D0D8E0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 </a:t>
            </a:r>
            <a:r>
              <a:rPr lang="en-US" altLang="ko-KR" sz="1440" dirty="0">
                <a:solidFill>
                  <a:srgbClr val="D0D8E0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low cost material </a:t>
            </a:r>
            <a:endParaRPr lang="en-US" sz="1440" dirty="0"/>
          </a:p>
          <a:p>
            <a:pPr>
              <a:lnSpc>
                <a:spcPct val="138000"/>
              </a:lnSpc>
            </a:pPr>
            <a:r>
              <a:rPr lang="en-US" sz="1440" dirty="0">
                <a:solidFill>
                  <a:srgbClr val="D0D8E0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→ 양산 규모가 커질수록 마진 격차 확대</a:t>
            </a:r>
            <a:endParaRPr lang="en-US" sz="1440" dirty="0"/>
          </a:p>
        </p:txBody>
      </p:sp>
      <p:pic>
        <p:nvPicPr>
          <p:cNvPr id="40" name="그림 39">
            <a:extLst>
              <a:ext uri="{FF2B5EF4-FFF2-40B4-BE49-F238E27FC236}">
                <a16:creationId xmlns:a16="http://schemas.microsoft.com/office/drawing/2014/main" id="{CEEB8EBF-E123-F3B4-FC23-50303BF17A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142" t="24637" r="52495" b="25737"/>
          <a:stretch/>
        </p:blipFill>
        <p:spPr>
          <a:xfrm>
            <a:off x="1233151" y="3883663"/>
            <a:ext cx="1434331" cy="1622222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0D4CA5D7-00A2-39B9-4922-CC020BDC93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71" t="55955" r="70223" b="27204"/>
          <a:stretch/>
        </p:blipFill>
        <p:spPr>
          <a:xfrm>
            <a:off x="4096512" y="3872596"/>
            <a:ext cx="2480915" cy="1540610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6FA36D4E-6ABB-3F9A-4CD2-AC907EDD02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88" t="25294" r="65748" b="25294"/>
          <a:stretch/>
        </p:blipFill>
        <p:spPr>
          <a:xfrm>
            <a:off x="7985743" y="3798779"/>
            <a:ext cx="1728843" cy="1675867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41EAED58-D1E2-505A-52C7-B667C6F796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90260" y="3740221"/>
            <a:ext cx="2231826" cy="1850781"/>
          </a:xfrm>
          <a:prstGeom prst="rect">
            <a:avLst/>
          </a:prstGeom>
        </p:spPr>
      </p:pic>
      <p:sp>
        <p:nvSpPr>
          <p:cNvPr id="44" name="Shape 0">
            <a:extLst>
              <a:ext uri="{FF2B5EF4-FFF2-40B4-BE49-F238E27FC236}">
                <a16:creationId xmlns:a16="http://schemas.microsoft.com/office/drawing/2014/main" id="{A45957C0-B63C-3DF0-EE9E-E22791A58840}"/>
              </a:ext>
            </a:extLst>
          </p:cNvPr>
          <p:cNvSpPr/>
          <p:nvPr/>
        </p:nvSpPr>
        <p:spPr>
          <a:xfrm>
            <a:off x="0" y="0"/>
            <a:ext cx="14630400" cy="1431109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  <p:txBody>
          <a:bodyPr/>
          <a:lstStyle/>
          <a:p>
            <a:endParaRPr lang="ko-KR" altLang="en-US" sz="2880"/>
          </a:p>
        </p:txBody>
      </p:sp>
      <p:sp>
        <p:nvSpPr>
          <p:cNvPr id="45" name="Text 0">
            <a:extLst>
              <a:ext uri="{FF2B5EF4-FFF2-40B4-BE49-F238E27FC236}">
                <a16:creationId xmlns:a16="http://schemas.microsoft.com/office/drawing/2014/main" id="{7343D9F6-A768-418D-9CFB-A07C848D493F}"/>
              </a:ext>
            </a:extLst>
          </p:cNvPr>
          <p:cNvSpPr/>
          <p:nvPr/>
        </p:nvSpPr>
        <p:spPr>
          <a:xfrm>
            <a:off x="432857" y="320492"/>
            <a:ext cx="10957403" cy="558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350"/>
              </a:lnSpc>
            </a:pPr>
            <a:r>
              <a:rPr lang="ko-KR" altLang="en-US" sz="3500" b="1" dirty="0">
                <a:solidFill>
                  <a:schemeClr val="bg1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특허 독립 기술 </a:t>
            </a:r>
            <a:r>
              <a:rPr lang="en-US" altLang="ko-KR" sz="3500" b="1" dirty="0">
                <a:solidFill>
                  <a:schemeClr val="bg1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— </a:t>
            </a:r>
            <a:r>
              <a:rPr lang="ko-KR" altLang="en-US" sz="3500" b="1" dirty="0">
                <a:solidFill>
                  <a:schemeClr val="bg1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글로벌 </a:t>
            </a:r>
            <a:r>
              <a:rPr lang="en-US" altLang="ko-KR" sz="3500" b="1" dirty="0" err="1">
                <a:solidFill>
                  <a:schemeClr val="bg1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Toptier</a:t>
            </a:r>
            <a:r>
              <a:rPr lang="ko-KR" altLang="en-US" sz="3500" b="1" dirty="0">
                <a:solidFill>
                  <a:schemeClr val="bg1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기업들과 </a:t>
            </a:r>
            <a:r>
              <a:rPr lang="en-US" altLang="ko-KR" sz="3500" b="1" dirty="0">
                <a:solidFill>
                  <a:schemeClr val="bg1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IP </a:t>
            </a:r>
            <a:r>
              <a:rPr lang="ko-KR" altLang="en-US" sz="3500" b="1" dirty="0">
                <a:solidFill>
                  <a:schemeClr val="bg1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충돌 제로</a:t>
            </a:r>
            <a:endParaRPr lang="en-US" sz="3500" dirty="0">
              <a:solidFill>
                <a:schemeClr val="bg1"/>
              </a:solidFill>
            </a:endParaRPr>
          </a:p>
        </p:txBody>
      </p:sp>
      <p:sp>
        <p:nvSpPr>
          <p:cNvPr id="46" name="Text 1">
            <a:extLst>
              <a:ext uri="{FF2B5EF4-FFF2-40B4-BE49-F238E27FC236}">
                <a16:creationId xmlns:a16="http://schemas.microsoft.com/office/drawing/2014/main" id="{2D70A03C-3E62-B3CC-6125-7EE93F16B162}"/>
              </a:ext>
            </a:extLst>
          </p:cNvPr>
          <p:cNvSpPr/>
          <p:nvPr/>
        </p:nvSpPr>
        <p:spPr>
          <a:xfrm>
            <a:off x="459866" y="892317"/>
            <a:ext cx="13042821" cy="2714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100"/>
              </a:lnSpc>
            </a:pPr>
            <a:r>
              <a:rPr lang="en-US" altLang="ko-KR" sz="1600" dirty="0">
                <a:solidFill>
                  <a:srgbClr val="FFFF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Push &amp; Spin </a:t>
            </a:r>
            <a:r>
              <a:rPr lang="ko-KR" altLang="en-US" sz="1600" dirty="0">
                <a:solidFill>
                  <a:srgbClr val="FFFF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원심 유체제어：</a:t>
            </a:r>
            <a:r>
              <a:rPr lang="en-US" altLang="ko-KR" sz="1600" dirty="0" err="1">
                <a:solidFill>
                  <a:srgbClr val="FFFF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Cepheid·BioFire·Roche</a:t>
            </a:r>
            <a:r>
              <a:rPr lang="ko-KR" altLang="en-US" sz="1600" dirty="0">
                <a:solidFill>
                  <a:srgbClr val="FFFF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가 </a:t>
            </a:r>
            <a:r>
              <a:rPr lang="ko-KR" altLang="en-US" sz="1600" dirty="0" err="1">
                <a:solidFill>
                  <a:srgbClr val="FFFF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특허화하지</a:t>
            </a:r>
            <a:r>
              <a:rPr lang="ko-KR" altLang="en-US" sz="1600" dirty="0">
                <a:solidFill>
                  <a:srgbClr val="FFFF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못한 구조적으로 새로운 원천 기술</a:t>
            </a:r>
            <a:r>
              <a:rPr lang="en-US" altLang="ko-KR" sz="1600" dirty="0">
                <a:solidFill>
                  <a:srgbClr val="FFFF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.</a:t>
            </a:r>
            <a:endParaRPr lang="en-US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-22060"/>
            <a:ext cx="14630400" cy="1173139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  <p:txBody>
          <a:bodyPr/>
          <a:lstStyle/>
          <a:p>
            <a:pPr algn="ctr"/>
            <a:endParaRPr lang="ko-KR" altLang="en-US" sz="2880" dirty="0"/>
          </a:p>
        </p:txBody>
      </p:sp>
      <p:sp>
        <p:nvSpPr>
          <p:cNvPr id="3" name="Shape 1"/>
          <p:cNvSpPr/>
          <p:nvPr/>
        </p:nvSpPr>
        <p:spPr>
          <a:xfrm>
            <a:off x="0" y="1132900"/>
            <a:ext cx="14630400" cy="73152"/>
          </a:xfrm>
          <a:prstGeom prst="rect">
            <a:avLst/>
          </a:prstGeom>
          <a:solidFill>
            <a:srgbClr val="0D7A5F"/>
          </a:solidFill>
          <a:ln w="12700">
            <a:solidFill>
              <a:srgbClr val="0D7A5F"/>
            </a:solidFill>
            <a:prstDash val="solid"/>
          </a:ln>
        </p:spPr>
        <p:txBody>
          <a:bodyPr/>
          <a:lstStyle/>
          <a:p>
            <a:endParaRPr lang="ko-KR" altLang="en-US" sz="2880"/>
          </a:p>
        </p:txBody>
      </p:sp>
      <p:sp>
        <p:nvSpPr>
          <p:cNvPr id="6" name="Shape 4"/>
          <p:cNvSpPr/>
          <p:nvPr/>
        </p:nvSpPr>
        <p:spPr>
          <a:xfrm>
            <a:off x="409651" y="1526001"/>
            <a:ext cx="3218688" cy="1117590"/>
          </a:xfrm>
          <a:prstGeom prst="rect">
            <a:avLst/>
          </a:prstGeom>
          <a:solidFill>
            <a:srgbClr val="FFFFFF"/>
          </a:solidFill>
          <a:ln w="6350">
            <a:solidFill>
              <a:srgbClr val="D0D8E0"/>
            </a:solidFill>
            <a:prstDash val="solid"/>
          </a:ln>
          <a:effectLst>
            <a:outerShdw blurRad="88900" dist="25400" dir="8100000" algn="bl" rotWithShape="0">
              <a:srgbClr val="000000">
                <a:alpha val="9000"/>
              </a:srgbClr>
            </a:outerShdw>
          </a:effectLst>
        </p:spPr>
        <p:txBody>
          <a:bodyPr/>
          <a:lstStyle/>
          <a:p>
            <a:endParaRPr lang="ko-KR" altLang="en-US" sz="2880"/>
          </a:p>
        </p:txBody>
      </p:sp>
      <p:sp>
        <p:nvSpPr>
          <p:cNvPr id="7" name="Shape 5"/>
          <p:cNvSpPr/>
          <p:nvPr/>
        </p:nvSpPr>
        <p:spPr>
          <a:xfrm>
            <a:off x="409651" y="1526002"/>
            <a:ext cx="3218688" cy="56827"/>
          </a:xfrm>
          <a:prstGeom prst="rect">
            <a:avLst/>
          </a:prstGeom>
          <a:solidFill>
            <a:srgbClr val="0D7A5F"/>
          </a:solidFill>
          <a:ln w="12700">
            <a:solidFill>
              <a:srgbClr val="0D7A5F"/>
            </a:solidFill>
            <a:prstDash val="solid"/>
          </a:ln>
        </p:spPr>
        <p:txBody>
          <a:bodyPr/>
          <a:lstStyle/>
          <a:p>
            <a:endParaRPr lang="ko-KR" altLang="en-US" sz="2880"/>
          </a:p>
        </p:txBody>
      </p:sp>
      <p:sp>
        <p:nvSpPr>
          <p:cNvPr id="8" name="Text 6"/>
          <p:cNvSpPr/>
          <p:nvPr/>
        </p:nvSpPr>
        <p:spPr>
          <a:xfrm>
            <a:off x="555955" y="1620712"/>
            <a:ext cx="2955341" cy="2841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520" b="1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01  원심 유체제어</a:t>
            </a:r>
            <a:endParaRPr lang="en-US" sz="1520" dirty="0"/>
          </a:p>
        </p:txBody>
      </p:sp>
      <p:sp>
        <p:nvSpPr>
          <p:cNvPr id="9" name="Text 7"/>
          <p:cNvSpPr/>
          <p:nvPr/>
        </p:nvSpPr>
        <p:spPr>
          <a:xfrm>
            <a:off x="555955" y="1961671"/>
            <a:ext cx="2955341" cy="615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35000"/>
              </a:lnSpc>
            </a:pPr>
            <a:r>
              <a:rPr lang="en-US" sz="1440" dirty="0">
                <a:solidFill>
                  <a:srgbClr val="4A5A6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회전만으로 액체 이송</a:t>
            </a:r>
            <a:endParaRPr lang="en-US" sz="1440" dirty="0"/>
          </a:p>
          <a:p>
            <a:pPr>
              <a:lnSpc>
                <a:spcPct val="135000"/>
              </a:lnSpc>
            </a:pPr>
            <a:r>
              <a:rPr lang="en-US" sz="1440" dirty="0">
                <a:solidFill>
                  <a:srgbClr val="4A5A6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외부 펌프·밸브 불필요</a:t>
            </a:r>
            <a:endParaRPr lang="en-US" sz="1440" dirty="0"/>
          </a:p>
        </p:txBody>
      </p:sp>
      <p:sp>
        <p:nvSpPr>
          <p:cNvPr id="10" name="Shape 8"/>
          <p:cNvSpPr/>
          <p:nvPr/>
        </p:nvSpPr>
        <p:spPr>
          <a:xfrm>
            <a:off x="409651" y="2648054"/>
            <a:ext cx="3218688" cy="1117590"/>
          </a:xfrm>
          <a:prstGeom prst="rect">
            <a:avLst/>
          </a:prstGeom>
          <a:solidFill>
            <a:srgbClr val="FFFFFF"/>
          </a:solidFill>
          <a:ln w="6350">
            <a:solidFill>
              <a:srgbClr val="D0D8E0"/>
            </a:solidFill>
            <a:prstDash val="solid"/>
          </a:ln>
          <a:effectLst>
            <a:outerShdw blurRad="88900" dist="25400" dir="8100000" algn="bl" rotWithShape="0">
              <a:srgbClr val="000000">
                <a:alpha val="9000"/>
              </a:srgbClr>
            </a:outerShdw>
          </a:effectLst>
        </p:spPr>
        <p:txBody>
          <a:bodyPr/>
          <a:lstStyle/>
          <a:p>
            <a:endParaRPr lang="ko-KR" altLang="en-US" sz="2880"/>
          </a:p>
        </p:txBody>
      </p:sp>
      <p:sp>
        <p:nvSpPr>
          <p:cNvPr id="11" name="Shape 9"/>
          <p:cNvSpPr/>
          <p:nvPr/>
        </p:nvSpPr>
        <p:spPr>
          <a:xfrm>
            <a:off x="409651" y="2648055"/>
            <a:ext cx="3218688" cy="56827"/>
          </a:xfrm>
          <a:prstGeom prst="rect">
            <a:avLst/>
          </a:prstGeom>
          <a:solidFill>
            <a:srgbClr val="0D7A5F"/>
          </a:solidFill>
          <a:ln w="12700">
            <a:solidFill>
              <a:srgbClr val="0D7A5F"/>
            </a:solidFill>
            <a:prstDash val="solid"/>
          </a:ln>
        </p:spPr>
        <p:txBody>
          <a:bodyPr/>
          <a:lstStyle/>
          <a:p>
            <a:endParaRPr lang="ko-KR" altLang="en-US" sz="2880"/>
          </a:p>
        </p:txBody>
      </p:sp>
      <p:sp>
        <p:nvSpPr>
          <p:cNvPr id="12" name="Text 10"/>
          <p:cNvSpPr/>
          <p:nvPr/>
        </p:nvSpPr>
        <p:spPr>
          <a:xfrm>
            <a:off x="555955" y="2742765"/>
            <a:ext cx="2955341" cy="2841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520" b="1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02  비드 비팅</a:t>
            </a:r>
            <a:endParaRPr lang="en-US" sz="1520" dirty="0"/>
          </a:p>
        </p:txBody>
      </p:sp>
      <p:sp>
        <p:nvSpPr>
          <p:cNvPr id="13" name="Text 11"/>
          <p:cNvSpPr/>
          <p:nvPr/>
        </p:nvSpPr>
        <p:spPr>
          <a:xfrm>
            <a:off x="555955" y="3083724"/>
            <a:ext cx="2955341" cy="615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35000"/>
              </a:lnSpc>
            </a:pPr>
            <a:r>
              <a:rPr lang="en-US" sz="1440" dirty="0">
                <a:solidFill>
                  <a:srgbClr val="4A5A6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강성 샘플 자동 균질화</a:t>
            </a:r>
            <a:endParaRPr lang="en-US" sz="1440" dirty="0"/>
          </a:p>
          <a:p>
            <a:pPr>
              <a:lnSpc>
                <a:spcPct val="135000"/>
              </a:lnSpc>
            </a:pPr>
            <a:r>
              <a:rPr lang="en-US" sz="1440" dirty="0">
                <a:solidFill>
                  <a:srgbClr val="4A5A6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현장 검사 최적화</a:t>
            </a:r>
            <a:endParaRPr lang="en-US" sz="1440" dirty="0"/>
          </a:p>
        </p:txBody>
      </p:sp>
      <p:sp>
        <p:nvSpPr>
          <p:cNvPr id="14" name="Shape 12"/>
          <p:cNvSpPr/>
          <p:nvPr/>
        </p:nvSpPr>
        <p:spPr>
          <a:xfrm>
            <a:off x="409651" y="3763809"/>
            <a:ext cx="3218688" cy="1117590"/>
          </a:xfrm>
          <a:prstGeom prst="rect">
            <a:avLst/>
          </a:prstGeom>
          <a:solidFill>
            <a:srgbClr val="FFFFFF"/>
          </a:solidFill>
          <a:ln w="6350">
            <a:solidFill>
              <a:srgbClr val="D0D8E0"/>
            </a:solidFill>
            <a:prstDash val="solid"/>
          </a:ln>
          <a:effectLst>
            <a:outerShdw blurRad="88900" dist="25400" dir="8100000" algn="bl" rotWithShape="0">
              <a:srgbClr val="000000">
                <a:alpha val="9000"/>
              </a:srgbClr>
            </a:outerShdw>
          </a:effectLst>
        </p:spPr>
        <p:txBody>
          <a:bodyPr/>
          <a:lstStyle/>
          <a:p>
            <a:endParaRPr lang="ko-KR" altLang="en-US" sz="2880"/>
          </a:p>
        </p:txBody>
      </p:sp>
      <p:sp>
        <p:nvSpPr>
          <p:cNvPr id="15" name="Shape 13"/>
          <p:cNvSpPr/>
          <p:nvPr/>
        </p:nvSpPr>
        <p:spPr>
          <a:xfrm>
            <a:off x="409651" y="3763810"/>
            <a:ext cx="3218688" cy="56827"/>
          </a:xfrm>
          <a:prstGeom prst="rect">
            <a:avLst/>
          </a:prstGeom>
          <a:solidFill>
            <a:srgbClr val="0D7A5F"/>
          </a:solidFill>
          <a:ln w="12700">
            <a:solidFill>
              <a:srgbClr val="0D7A5F"/>
            </a:solidFill>
            <a:prstDash val="solid"/>
          </a:ln>
        </p:spPr>
        <p:txBody>
          <a:bodyPr/>
          <a:lstStyle/>
          <a:p>
            <a:endParaRPr lang="ko-KR" altLang="en-US" sz="2880"/>
          </a:p>
        </p:txBody>
      </p:sp>
      <p:sp>
        <p:nvSpPr>
          <p:cNvPr id="16" name="Text 14"/>
          <p:cNvSpPr/>
          <p:nvPr/>
        </p:nvSpPr>
        <p:spPr>
          <a:xfrm>
            <a:off x="555955" y="3858520"/>
            <a:ext cx="2955341" cy="2841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520" b="1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03  독립 펠티어 제어</a:t>
            </a:r>
            <a:endParaRPr lang="en-US" sz="1520" dirty="0"/>
          </a:p>
        </p:txBody>
      </p:sp>
      <p:sp>
        <p:nvSpPr>
          <p:cNvPr id="17" name="Text 15"/>
          <p:cNvSpPr/>
          <p:nvPr/>
        </p:nvSpPr>
        <p:spPr>
          <a:xfrm>
            <a:off x="555955" y="4199479"/>
            <a:ext cx="2955341" cy="615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35000"/>
              </a:lnSpc>
            </a:pPr>
            <a:r>
              <a:rPr lang="en-US" sz="1440" dirty="0">
                <a:solidFill>
                  <a:srgbClr val="4A5A6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4튜브 개별 온도 제어</a:t>
            </a:r>
            <a:endParaRPr lang="en-US" sz="1440" dirty="0"/>
          </a:p>
          <a:p>
            <a:pPr>
              <a:lnSpc>
                <a:spcPct val="135000"/>
              </a:lnSpc>
            </a:pPr>
            <a:r>
              <a:rPr lang="en-US" sz="1440" dirty="0">
                <a:solidFill>
                  <a:srgbClr val="4A5A6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16타겟 동시 측정</a:t>
            </a:r>
            <a:endParaRPr lang="en-US" sz="1440" dirty="0"/>
          </a:p>
        </p:txBody>
      </p:sp>
      <p:sp>
        <p:nvSpPr>
          <p:cNvPr id="18" name="Shape 16"/>
          <p:cNvSpPr/>
          <p:nvPr/>
        </p:nvSpPr>
        <p:spPr>
          <a:xfrm>
            <a:off x="438912" y="4890948"/>
            <a:ext cx="3218688" cy="1117590"/>
          </a:xfrm>
          <a:prstGeom prst="rect">
            <a:avLst/>
          </a:prstGeom>
          <a:solidFill>
            <a:srgbClr val="FFFFFF"/>
          </a:solidFill>
          <a:ln w="6350">
            <a:solidFill>
              <a:srgbClr val="D0D8E0"/>
            </a:solidFill>
            <a:prstDash val="solid"/>
          </a:ln>
          <a:effectLst>
            <a:outerShdw blurRad="88900" dist="25400" dir="8100000" algn="bl" rotWithShape="0">
              <a:srgbClr val="000000">
                <a:alpha val="9000"/>
              </a:srgbClr>
            </a:outerShdw>
          </a:effectLst>
        </p:spPr>
        <p:txBody>
          <a:bodyPr/>
          <a:lstStyle/>
          <a:p>
            <a:endParaRPr lang="ko-KR" altLang="en-US" sz="2880"/>
          </a:p>
        </p:txBody>
      </p:sp>
      <p:sp>
        <p:nvSpPr>
          <p:cNvPr id="19" name="Shape 17"/>
          <p:cNvSpPr/>
          <p:nvPr/>
        </p:nvSpPr>
        <p:spPr>
          <a:xfrm>
            <a:off x="438912" y="4890949"/>
            <a:ext cx="3218688" cy="56827"/>
          </a:xfrm>
          <a:prstGeom prst="rect">
            <a:avLst/>
          </a:prstGeom>
          <a:solidFill>
            <a:srgbClr val="0D7A5F"/>
          </a:solidFill>
          <a:ln w="12700">
            <a:solidFill>
              <a:srgbClr val="0D7A5F"/>
            </a:solidFill>
            <a:prstDash val="solid"/>
          </a:ln>
        </p:spPr>
        <p:txBody>
          <a:bodyPr/>
          <a:lstStyle/>
          <a:p>
            <a:endParaRPr lang="ko-KR" altLang="en-US" sz="2880"/>
          </a:p>
        </p:txBody>
      </p:sp>
      <p:sp>
        <p:nvSpPr>
          <p:cNvPr id="20" name="Text 18"/>
          <p:cNvSpPr/>
          <p:nvPr/>
        </p:nvSpPr>
        <p:spPr>
          <a:xfrm>
            <a:off x="585216" y="4985659"/>
            <a:ext cx="2955341" cy="2841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520" b="1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04  멀티튜브 분배</a:t>
            </a:r>
            <a:endParaRPr lang="en-US" sz="1520" dirty="0"/>
          </a:p>
        </p:txBody>
      </p:sp>
      <p:sp>
        <p:nvSpPr>
          <p:cNvPr id="21" name="Text 19"/>
          <p:cNvSpPr/>
          <p:nvPr/>
        </p:nvSpPr>
        <p:spPr>
          <a:xfrm>
            <a:off x="585216" y="5326619"/>
            <a:ext cx="2955341" cy="615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35000"/>
              </a:lnSpc>
            </a:pPr>
            <a:r>
              <a:rPr lang="en-US" sz="1440" dirty="0">
                <a:solidFill>
                  <a:srgbClr val="4A5A6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원심 4방향 균등 분배</a:t>
            </a:r>
            <a:endParaRPr lang="en-US" sz="1440" dirty="0"/>
          </a:p>
          <a:p>
            <a:pPr>
              <a:lnSpc>
                <a:spcPct val="135000"/>
              </a:lnSpc>
            </a:pPr>
            <a:r>
              <a:rPr lang="en-US" sz="1440" dirty="0">
                <a:solidFill>
                  <a:srgbClr val="4A5A6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시약 낭비 없는 정밀 분주</a:t>
            </a:r>
            <a:endParaRPr lang="en-US" sz="1440" dirty="0"/>
          </a:p>
        </p:txBody>
      </p:sp>
      <p:sp>
        <p:nvSpPr>
          <p:cNvPr id="22" name="Shape 20"/>
          <p:cNvSpPr/>
          <p:nvPr/>
        </p:nvSpPr>
        <p:spPr>
          <a:xfrm>
            <a:off x="11016691" y="1464911"/>
            <a:ext cx="3218688" cy="1117590"/>
          </a:xfrm>
          <a:prstGeom prst="rect">
            <a:avLst/>
          </a:prstGeom>
          <a:solidFill>
            <a:srgbClr val="FFFFFF"/>
          </a:solidFill>
          <a:ln w="6350">
            <a:solidFill>
              <a:srgbClr val="D0D8E0"/>
            </a:solidFill>
            <a:prstDash val="solid"/>
          </a:ln>
          <a:effectLst>
            <a:outerShdw blurRad="88900" dist="25400" dir="8100000" algn="bl" rotWithShape="0">
              <a:srgbClr val="000000">
                <a:alpha val="9000"/>
              </a:srgbClr>
            </a:outerShdw>
          </a:effectLst>
        </p:spPr>
        <p:txBody>
          <a:bodyPr/>
          <a:lstStyle/>
          <a:p>
            <a:endParaRPr lang="ko-KR" altLang="en-US" sz="2880"/>
          </a:p>
        </p:txBody>
      </p:sp>
      <p:sp>
        <p:nvSpPr>
          <p:cNvPr id="23" name="Shape 21"/>
          <p:cNvSpPr/>
          <p:nvPr/>
        </p:nvSpPr>
        <p:spPr>
          <a:xfrm>
            <a:off x="11016691" y="1464912"/>
            <a:ext cx="3218688" cy="56827"/>
          </a:xfrm>
          <a:prstGeom prst="rect">
            <a:avLst/>
          </a:prstGeom>
          <a:solidFill>
            <a:srgbClr val="0D7A5F"/>
          </a:solidFill>
          <a:ln w="12700">
            <a:solidFill>
              <a:srgbClr val="0D7A5F"/>
            </a:solidFill>
            <a:prstDash val="solid"/>
          </a:ln>
        </p:spPr>
        <p:txBody>
          <a:bodyPr/>
          <a:lstStyle/>
          <a:p>
            <a:endParaRPr lang="ko-KR" altLang="en-US" sz="2880"/>
          </a:p>
        </p:txBody>
      </p:sp>
      <p:sp>
        <p:nvSpPr>
          <p:cNvPr id="24" name="Text 22"/>
          <p:cNvSpPr/>
          <p:nvPr/>
        </p:nvSpPr>
        <p:spPr>
          <a:xfrm>
            <a:off x="11162995" y="1704008"/>
            <a:ext cx="2955341" cy="2841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520" b="1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05  다채널 형광 검출</a:t>
            </a:r>
            <a:endParaRPr lang="en-US" sz="1520" dirty="0"/>
          </a:p>
        </p:txBody>
      </p:sp>
      <p:sp>
        <p:nvSpPr>
          <p:cNvPr id="25" name="Text 23"/>
          <p:cNvSpPr/>
          <p:nvPr/>
        </p:nvSpPr>
        <p:spPr>
          <a:xfrm>
            <a:off x="11162995" y="2044966"/>
            <a:ext cx="2955341" cy="615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35000"/>
              </a:lnSpc>
            </a:pPr>
            <a:r>
              <a:rPr lang="en-US" sz="1440" dirty="0">
                <a:solidFill>
                  <a:srgbClr val="4A5A6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다파장 동시 실시간 검출</a:t>
            </a:r>
            <a:endParaRPr lang="en-US" sz="1440" dirty="0"/>
          </a:p>
          <a:p>
            <a:pPr>
              <a:lnSpc>
                <a:spcPct val="135000"/>
              </a:lnSpc>
            </a:pPr>
            <a:r>
              <a:rPr lang="en-US" sz="1440" dirty="0">
                <a:solidFill>
                  <a:srgbClr val="4A5A6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소프트웨어 업데이트로 타겟 추가</a:t>
            </a:r>
            <a:endParaRPr lang="en-US" sz="1440" dirty="0"/>
          </a:p>
        </p:txBody>
      </p:sp>
      <p:sp>
        <p:nvSpPr>
          <p:cNvPr id="26" name="Shape 24"/>
          <p:cNvSpPr/>
          <p:nvPr/>
        </p:nvSpPr>
        <p:spPr>
          <a:xfrm>
            <a:off x="11031322" y="2735582"/>
            <a:ext cx="3218688" cy="1117590"/>
          </a:xfrm>
          <a:prstGeom prst="rect">
            <a:avLst/>
          </a:prstGeom>
          <a:solidFill>
            <a:srgbClr val="FFFFFF"/>
          </a:solidFill>
          <a:ln w="6350">
            <a:solidFill>
              <a:srgbClr val="D0D8E0"/>
            </a:solidFill>
            <a:prstDash val="solid"/>
          </a:ln>
          <a:effectLst>
            <a:outerShdw blurRad="88900" dist="25400" dir="8100000" algn="bl" rotWithShape="0">
              <a:srgbClr val="000000">
                <a:alpha val="9000"/>
              </a:srgbClr>
            </a:outerShdw>
          </a:effectLst>
        </p:spPr>
        <p:txBody>
          <a:bodyPr/>
          <a:lstStyle/>
          <a:p>
            <a:endParaRPr lang="ko-KR" altLang="en-US" sz="2880"/>
          </a:p>
        </p:txBody>
      </p:sp>
      <p:sp>
        <p:nvSpPr>
          <p:cNvPr id="28" name="Text 26"/>
          <p:cNvSpPr/>
          <p:nvPr/>
        </p:nvSpPr>
        <p:spPr>
          <a:xfrm>
            <a:off x="11177626" y="2830294"/>
            <a:ext cx="2955341" cy="2841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520" b="1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06  기포 제로 구조</a:t>
            </a:r>
            <a:endParaRPr lang="en-US" sz="1520" dirty="0"/>
          </a:p>
        </p:txBody>
      </p:sp>
      <p:sp>
        <p:nvSpPr>
          <p:cNvPr id="29" name="Text 27"/>
          <p:cNvSpPr/>
          <p:nvPr/>
        </p:nvSpPr>
        <p:spPr>
          <a:xfrm>
            <a:off x="11177626" y="3171252"/>
            <a:ext cx="2955341" cy="615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35000"/>
              </a:lnSpc>
            </a:pPr>
            <a:r>
              <a:rPr lang="en-US" sz="1440" dirty="0">
                <a:solidFill>
                  <a:srgbClr val="4A5A6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원심력 자동 퍼지</a:t>
            </a:r>
            <a:endParaRPr lang="en-US" sz="1440" dirty="0"/>
          </a:p>
          <a:p>
            <a:pPr>
              <a:lnSpc>
                <a:spcPct val="135000"/>
              </a:lnSpc>
            </a:pPr>
            <a:r>
              <a:rPr lang="en-US" sz="1440" dirty="0">
                <a:solidFill>
                  <a:srgbClr val="4A5A6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Ct값 재현성 업계 최고</a:t>
            </a:r>
            <a:endParaRPr lang="en-US" sz="1440" dirty="0"/>
          </a:p>
        </p:txBody>
      </p:sp>
      <p:sp>
        <p:nvSpPr>
          <p:cNvPr id="30" name="Shape 28"/>
          <p:cNvSpPr/>
          <p:nvPr/>
        </p:nvSpPr>
        <p:spPr>
          <a:xfrm>
            <a:off x="11031322" y="3843753"/>
            <a:ext cx="3218688" cy="1117590"/>
          </a:xfrm>
          <a:prstGeom prst="rect">
            <a:avLst/>
          </a:prstGeom>
          <a:solidFill>
            <a:srgbClr val="FFFFFF"/>
          </a:solidFill>
          <a:ln w="6350">
            <a:solidFill>
              <a:srgbClr val="D0D8E0"/>
            </a:solidFill>
            <a:prstDash val="solid"/>
          </a:ln>
          <a:effectLst>
            <a:outerShdw blurRad="88900" dist="25400" dir="8100000" algn="bl" rotWithShape="0">
              <a:srgbClr val="000000">
                <a:alpha val="9000"/>
              </a:srgbClr>
            </a:outerShdw>
          </a:effectLst>
        </p:spPr>
        <p:txBody>
          <a:bodyPr/>
          <a:lstStyle/>
          <a:p>
            <a:endParaRPr lang="ko-KR" altLang="en-US" sz="2880"/>
          </a:p>
        </p:txBody>
      </p:sp>
      <p:sp>
        <p:nvSpPr>
          <p:cNvPr id="31" name="Shape 29"/>
          <p:cNvSpPr/>
          <p:nvPr/>
        </p:nvSpPr>
        <p:spPr>
          <a:xfrm>
            <a:off x="11031322" y="3843754"/>
            <a:ext cx="3218688" cy="56827"/>
          </a:xfrm>
          <a:prstGeom prst="rect">
            <a:avLst/>
          </a:prstGeom>
          <a:solidFill>
            <a:srgbClr val="0D7A5F"/>
          </a:solidFill>
          <a:ln w="12700">
            <a:solidFill>
              <a:srgbClr val="0D7A5F"/>
            </a:solidFill>
            <a:prstDash val="solid"/>
          </a:ln>
        </p:spPr>
        <p:txBody>
          <a:bodyPr/>
          <a:lstStyle/>
          <a:p>
            <a:endParaRPr lang="ko-KR" altLang="en-US" sz="2880"/>
          </a:p>
        </p:txBody>
      </p:sp>
      <p:sp>
        <p:nvSpPr>
          <p:cNvPr id="32" name="Text 30"/>
          <p:cNvSpPr/>
          <p:nvPr/>
        </p:nvSpPr>
        <p:spPr>
          <a:xfrm>
            <a:off x="11177626" y="3938466"/>
            <a:ext cx="2955341" cy="2841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520" b="1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07  범용 샘플 처리</a:t>
            </a:r>
            <a:endParaRPr lang="en-US" sz="1520" dirty="0"/>
          </a:p>
        </p:txBody>
      </p:sp>
      <p:sp>
        <p:nvSpPr>
          <p:cNvPr id="33" name="Text 31"/>
          <p:cNvSpPr/>
          <p:nvPr/>
        </p:nvSpPr>
        <p:spPr>
          <a:xfrm>
            <a:off x="11177626" y="4279423"/>
            <a:ext cx="2955341" cy="615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35000"/>
              </a:lnSpc>
            </a:pPr>
            <a:r>
              <a:rPr lang="en-US" sz="1440" dirty="0">
                <a:solidFill>
                  <a:srgbClr val="4A5A6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분변·식품·환경·혈액</a:t>
            </a:r>
            <a:endParaRPr lang="en-US" sz="1440" dirty="0"/>
          </a:p>
          <a:p>
            <a:pPr>
              <a:lnSpc>
                <a:spcPct val="135000"/>
              </a:lnSpc>
            </a:pPr>
            <a:r>
              <a:rPr lang="en-US" sz="1440" dirty="0">
                <a:solidFill>
                  <a:srgbClr val="4A5A6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전처리 없이 직접 투입</a:t>
            </a:r>
            <a:endParaRPr lang="en-US" sz="1440" dirty="0"/>
          </a:p>
        </p:txBody>
      </p:sp>
      <p:sp>
        <p:nvSpPr>
          <p:cNvPr id="34" name="Shape 32"/>
          <p:cNvSpPr/>
          <p:nvPr/>
        </p:nvSpPr>
        <p:spPr>
          <a:xfrm>
            <a:off x="11031322" y="4971108"/>
            <a:ext cx="3218688" cy="1117590"/>
          </a:xfrm>
          <a:prstGeom prst="rect">
            <a:avLst/>
          </a:prstGeom>
          <a:solidFill>
            <a:srgbClr val="FFFFFF"/>
          </a:solidFill>
          <a:ln w="6350">
            <a:solidFill>
              <a:srgbClr val="D0D8E0"/>
            </a:solidFill>
            <a:prstDash val="solid"/>
          </a:ln>
          <a:effectLst>
            <a:outerShdw blurRad="88900" dist="25400" dir="8100000" algn="bl" rotWithShape="0">
              <a:srgbClr val="000000">
                <a:alpha val="9000"/>
              </a:srgbClr>
            </a:outerShdw>
          </a:effectLst>
        </p:spPr>
        <p:txBody>
          <a:bodyPr/>
          <a:lstStyle/>
          <a:p>
            <a:endParaRPr lang="ko-KR" altLang="en-US" sz="2880"/>
          </a:p>
        </p:txBody>
      </p:sp>
      <p:sp>
        <p:nvSpPr>
          <p:cNvPr id="35" name="Shape 33"/>
          <p:cNvSpPr/>
          <p:nvPr/>
        </p:nvSpPr>
        <p:spPr>
          <a:xfrm>
            <a:off x="11031322" y="4971109"/>
            <a:ext cx="3218688" cy="56827"/>
          </a:xfrm>
          <a:prstGeom prst="rect">
            <a:avLst/>
          </a:prstGeom>
          <a:solidFill>
            <a:srgbClr val="0D7A5F"/>
          </a:solidFill>
          <a:ln w="12700">
            <a:solidFill>
              <a:srgbClr val="0D7A5F"/>
            </a:solidFill>
            <a:prstDash val="solid"/>
          </a:ln>
        </p:spPr>
        <p:txBody>
          <a:bodyPr/>
          <a:lstStyle/>
          <a:p>
            <a:endParaRPr lang="ko-KR" altLang="en-US" sz="2880"/>
          </a:p>
        </p:txBody>
      </p:sp>
      <p:sp>
        <p:nvSpPr>
          <p:cNvPr id="36" name="Text 34"/>
          <p:cNvSpPr/>
          <p:nvPr/>
        </p:nvSpPr>
        <p:spPr>
          <a:xfrm>
            <a:off x="11177626" y="5065821"/>
            <a:ext cx="2955341" cy="28413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520" b="1" dirty="0">
                <a:solidFill>
                  <a:srgbClr val="1A2A3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08  LAMP/PCR 듀얼모드</a:t>
            </a:r>
            <a:endParaRPr lang="en-US" sz="1520" dirty="0"/>
          </a:p>
        </p:txBody>
      </p:sp>
      <p:sp>
        <p:nvSpPr>
          <p:cNvPr id="37" name="Text 35"/>
          <p:cNvSpPr/>
          <p:nvPr/>
        </p:nvSpPr>
        <p:spPr>
          <a:xfrm>
            <a:off x="11177626" y="5406779"/>
            <a:ext cx="2955341" cy="61562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35000"/>
              </a:lnSpc>
            </a:pPr>
            <a:r>
              <a:rPr lang="en-US" sz="1440" dirty="0">
                <a:solidFill>
                  <a:srgbClr val="4A5A6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시약 교체만으로</a:t>
            </a:r>
            <a:endParaRPr lang="en-US" sz="1440" dirty="0"/>
          </a:p>
          <a:p>
            <a:pPr>
              <a:lnSpc>
                <a:spcPct val="135000"/>
              </a:lnSpc>
            </a:pPr>
            <a:r>
              <a:rPr lang="en-US" sz="1440" dirty="0">
                <a:solidFill>
                  <a:srgbClr val="4A5A6A"/>
                </a:solidFill>
                <a:latin typeface="Malgun Gothic" pitchFamily="34" charset="0"/>
                <a:ea typeface="Malgun Gothic" pitchFamily="34" charset="-122"/>
                <a:cs typeface="Malgun Gothic" pitchFamily="34" charset="-120"/>
              </a:rPr>
              <a:t>등온⇔열순환 전환</a:t>
            </a:r>
            <a:endParaRPr lang="en-US" sz="1440" dirty="0"/>
          </a:p>
        </p:txBody>
      </p: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45A392A6-B214-6FF3-DF86-19475C081E5D}"/>
              </a:ext>
            </a:extLst>
          </p:cNvPr>
          <p:cNvGrpSpPr/>
          <p:nvPr/>
        </p:nvGrpSpPr>
        <p:grpSpPr>
          <a:xfrm>
            <a:off x="0" y="6431034"/>
            <a:ext cx="14630400" cy="1748333"/>
            <a:chOff x="0" y="3547872"/>
            <a:chExt cx="9144000" cy="1481328"/>
          </a:xfrm>
        </p:grpSpPr>
        <p:sp>
          <p:nvSpPr>
            <p:cNvPr id="38" name="Shape 36"/>
            <p:cNvSpPr/>
            <p:nvPr/>
          </p:nvSpPr>
          <p:spPr>
            <a:xfrm>
              <a:off x="0" y="3547872"/>
              <a:ext cx="9144000" cy="1481328"/>
            </a:xfrm>
            <a:prstGeom prst="rect">
              <a:avLst/>
            </a:prstGeom>
            <a:solidFill>
              <a:srgbClr val="0B1F3A"/>
            </a:solidFill>
            <a:ln w="12700">
              <a:solidFill>
                <a:srgbClr val="0B1F3A"/>
              </a:solidFill>
              <a:prstDash val="solid"/>
            </a:ln>
          </p:spPr>
          <p:txBody>
            <a:bodyPr/>
            <a:lstStyle/>
            <a:p>
              <a:endParaRPr lang="ko-KR" altLang="en-US" sz="2880"/>
            </a:p>
          </p:txBody>
        </p:sp>
        <p:sp>
          <p:nvSpPr>
            <p:cNvPr id="39" name="Shape 37"/>
            <p:cNvSpPr/>
            <p:nvPr/>
          </p:nvSpPr>
          <p:spPr>
            <a:xfrm>
              <a:off x="274320" y="3657600"/>
              <a:ext cx="2057400" cy="1207008"/>
            </a:xfrm>
            <a:prstGeom prst="rect">
              <a:avLst/>
            </a:prstGeom>
            <a:solidFill>
              <a:srgbClr val="122F4A"/>
            </a:solidFill>
            <a:ln w="6350">
              <a:solidFill>
                <a:srgbClr val="0D7A5F"/>
              </a:solidFill>
              <a:prstDash val="solid"/>
            </a:ln>
          </p:spPr>
          <p:txBody>
            <a:bodyPr/>
            <a:lstStyle/>
            <a:p>
              <a:endParaRPr lang="ko-KR" altLang="en-US" sz="2880"/>
            </a:p>
          </p:txBody>
        </p:sp>
        <p:sp>
          <p:nvSpPr>
            <p:cNvPr id="40" name="Text 38"/>
            <p:cNvSpPr/>
            <p:nvPr/>
          </p:nvSpPr>
          <p:spPr>
            <a:xfrm>
              <a:off x="347472" y="3800013"/>
              <a:ext cx="1911096" cy="38404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3200" b="1" dirty="0">
                  <a:solidFill>
                    <a:srgbClr val="1DA882"/>
                  </a:solidFill>
                  <a:latin typeface="Malgun Gothic" pitchFamily="34" charset="0"/>
                  <a:ea typeface="Malgun Gothic" pitchFamily="34" charset="-122"/>
                  <a:cs typeface="Malgun Gothic" pitchFamily="34" charset="-120"/>
                </a:rPr>
                <a:t>$36B+</a:t>
              </a:r>
              <a:endParaRPr lang="en-US" sz="3200" dirty="0"/>
            </a:p>
          </p:txBody>
        </p:sp>
        <p:sp>
          <p:nvSpPr>
            <p:cNvPr id="41" name="Text 39"/>
            <p:cNvSpPr/>
            <p:nvPr/>
          </p:nvSpPr>
          <p:spPr>
            <a:xfrm>
              <a:off x="347472" y="4220636"/>
              <a:ext cx="1911096" cy="60350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algn="ctr">
                <a:lnSpc>
                  <a:spcPct val="130000"/>
                </a:lnSpc>
              </a:pPr>
              <a:r>
                <a:rPr lang="en-US" sz="1280" dirty="0">
                  <a:solidFill>
                    <a:srgbClr val="D0D8E0"/>
                  </a:solidFill>
                  <a:latin typeface="Malgun Gothic" pitchFamily="34" charset="0"/>
                  <a:ea typeface="Malgun Gothic" pitchFamily="34" charset="-122"/>
                  <a:cs typeface="Malgun Gothic" pitchFamily="34" charset="-120"/>
                </a:rPr>
                <a:t>9개 카테고리</a:t>
              </a:r>
              <a:endParaRPr lang="en-US" sz="1280" dirty="0"/>
            </a:p>
            <a:p>
              <a:pPr algn="ctr">
                <a:lnSpc>
                  <a:spcPct val="130000"/>
                </a:lnSpc>
              </a:pPr>
              <a:r>
                <a:rPr lang="en-US" sz="1280" dirty="0">
                  <a:solidFill>
                    <a:srgbClr val="D0D8E0"/>
                  </a:solidFill>
                  <a:latin typeface="Malgun Gothic" pitchFamily="34" charset="0"/>
                  <a:ea typeface="Malgun Gothic" pitchFamily="34" charset="-122"/>
                  <a:cs typeface="Malgun Gothic" pitchFamily="34" charset="-120"/>
                </a:rPr>
                <a:t>합산 진출 가능 시장</a:t>
              </a:r>
              <a:endParaRPr lang="en-US" sz="1280" dirty="0"/>
            </a:p>
          </p:txBody>
        </p:sp>
        <p:sp>
          <p:nvSpPr>
            <p:cNvPr id="42" name="Shape 40"/>
            <p:cNvSpPr/>
            <p:nvPr/>
          </p:nvSpPr>
          <p:spPr>
            <a:xfrm>
              <a:off x="2487168" y="3657600"/>
              <a:ext cx="2057400" cy="1207008"/>
            </a:xfrm>
            <a:prstGeom prst="rect">
              <a:avLst/>
            </a:prstGeom>
            <a:solidFill>
              <a:srgbClr val="122F4A"/>
            </a:solidFill>
            <a:ln w="6350">
              <a:solidFill>
                <a:srgbClr val="0D7A5F"/>
              </a:solidFill>
              <a:prstDash val="solid"/>
            </a:ln>
          </p:spPr>
          <p:txBody>
            <a:bodyPr/>
            <a:lstStyle/>
            <a:p>
              <a:endParaRPr lang="ko-KR" altLang="en-US" sz="2880"/>
            </a:p>
          </p:txBody>
        </p:sp>
        <p:sp>
          <p:nvSpPr>
            <p:cNvPr id="43" name="Text 41"/>
            <p:cNvSpPr/>
            <p:nvPr/>
          </p:nvSpPr>
          <p:spPr>
            <a:xfrm>
              <a:off x="2560320" y="3800013"/>
              <a:ext cx="1911096" cy="38404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3200" b="1" dirty="0">
                  <a:solidFill>
                    <a:srgbClr val="1DA882"/>
                  </a:solidFill>
                  <a:latin typeface="Malgun Gothic" pitchFamily="34" charset="0"/>
                  <a:ea typeface="Malgun Gothic" pitchFamily="34" charset="-122"/>
                  <a:cs typeface="Malgun Gothic" pitchFamily="34" charset="-120"/>
                </a:rPr>
                <a:t>9개</a:t>
              </a:r>
              <a:endParaRPr lang="en-US" sz="3200" dirty="0"/>
            </a:p>
          </p:txBody>
        </p:sp>
        <p:sp>
          <p:nvSpPr>
            <p:cNvPr id="44" name="Text 42"/>
            <p:cNvSpPr/>
            <p:nvPr/>
          </p:nvSpPr>
          <p:spPr>
            <a:xfrm>
              <a:off x="2560320" y="4220636"/>
              <a:ext cx="1911096" cy="60350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algn="ctr">
                <a:lnSpc>
                  <a:spcPct val="130000"/>
                </a:lnSpc>
              </a:pPr>
              <a:r>
                <a:rPr lang="en-US" sz="1280" dirty="0">
                  <a:solidFill>
                    <a:srgbClr val="D0D8E0"/>
                  </a:solidFill>
                  <a:latin typeface="Malgun Gothic" pitchFamily="34" charset="0"/>
                  <a:ea typeface="Malgun Gothic" pitchFamily="34" charset="-122"/>
                  <a:cs typeface="Malgun Gothic" pitchFamily="34" charset="-120"/>
                </a:rPr>
                <a:t>단일 플랫폼으로</a:t>
              </a:r>
              <a:endParaRPr lang="en-US" sz="1280" dirty="0"/>
            </a:p>
            <a:p>
              <a:pPr algn="ctr">
                <a:lnSpc>
                  <a:spcPct val="130000"/>
                </a:lnSpc>
              </a:pPr>
              <a:r>
                <a:rPr lang="en-US" sz="1280" dirty="0">
                  <a:solidFill>
                    <a:srgbClr val="D0D8E0"/>
                  </a:solidFill>
                  <a:latin typeface="Malgun Gothic" pitchFamily="34" charset="0"/>
                  <a:ea typeface="Malgun Gothic" pitchFamily="34" charset="-122"/>
                  <a:cs typeface="Malgun Gothic" pitchFamily="34" charset="-120"/>
                </a:rPr>
                <a:t>진입 가능한 독립 시장</a:t>
              </a:r>
              <a:endParaRPr lang="en-US" sz="1280" dirty="0"/>
            </a:p>
          </p:txBody>
        </p:sp>
        <p:sp>
          <p:nvSpPr>
            <p:cNvPr id="45" name="Shape 43"/>
            <p:cNvSpPr/>
            <p:nvPr/>
          </p:nvSpPr>
          <p:spPr>
            <a:xfrm>
              <a:off x="4700016" y="3657600"/>
              <a:ext cx="2057400" cy="1207008"/>
            </a:xfrm>
            <a:prstGeom prst="rect">
              <a:avLst/>
            </a:prstGeom>
            <a:solidFill>
              <a:srgbClr val="122F4A"/>
            </a:solidFill>
            <a:ln w="6350">
              <a:solidFill>
                <a:srgbClr val="0D7A5F"/>
              </a:solidFill>
              <a:prstDash val="solid"/>
            </a:ln>
          </p:spPr>
          <p:txBody>
            <a:bodyPr/>
            <a:lstStyle/>
            <a:p>
              <a:endParaRPr lang="ko-KR" altLang="en-US" sz="2880"/>
            </a:p>
          </p:txBody>
        </p:sp>
        <p:sp>
          <p:nvSpPr>
            <p:cNvPr id="46" name="Text 44"/>
            <p:cNvSpPr/>
            <p:nvPr/>
          </p:nvSpPr>
          <p:spPr>
            <a:xfrm>
              <a:off x="4773168" y="3800013"/>
              <a:ext cx="1911096" cy="38404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3200" b="1" dirty="0">
                  <a:solidFill>
                    <a:srgbClr val="1DA882"/>
                  </a:solidFill>
                  <a:latin typeface="Malgun Gothic" pitchFamily="34" charset="0"/>
                  <a:ea typeface="Malgun Gothic" pitchFamily="34" charset="-122"/>
                  <a:cs typeface="Malgun Gothic" pitchFamily="34" charset="-120"/>
                </a:rPr>
                <a:t>₩30</a:t>
              </a:r>
              <a:r>
                <a:rPr lang="ko-KR" altLang="en-US" sz="3200" b="1" dirty="0">
                  <a:solidFill>
                    <a:srgbClr val="1DA882"/>
                  </a:solidFill>
                  <a:latin typeface="Malgun Gothic" pitchFamily="34" charset="0"/>
                  <a:ea typeface="Malgun Gothic" pitchFamily="34" charset="-122"/>
                  <a:cs typeface="Malgun Gothic" pitchFamily="34" charset="-120"/>
                </a:rPr>
                <a:t>억</a:t>
              </a:r>
              <a:endParaRPr lang="en-US" sz="3200" dirty="0"/>
            </a:p>
          </p:txBody>
        </p:sp>
        <p:sp>
          <p:nvSpPr>
            <p:cNvPr id="47" name="Text 45"/>
            <p:cNvSpPr/>
            <p:nvPr/>
          </p:nvSpPr>
          <p:spPr>
            <a:xfrm>
              <a:off x="4773168" y="4220636"/>
              <a:ext cx="1911096" cy="60350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algn="ctr">
                <a:lnSpc>
                  <a:spcPct val="130000"/>
                </a:lnSpc>
              </a:pPr>
              <a:r>
                <a:rPr lang="en-US" sz="1280" dirty="0">
                  <a:solidFill>
                    <a:srgbClr val="D0D8E0"/>
                  </a:solidFill>
                  <a:latin typeface="Malgun Gothic" pitchFamily="34" charset="0"/>
                  <a:ea typeface="Malgun Gothic" pitchFamily="34" charset="-122"/>
                  <a:cs typeface="Malgun Gothic" pitchFamily="34" charset="-120"/>
                </a:rPr>
                <a:t>이미 투입된</a:t>
              </a:r>
              <a:endParaRPr lang="en-US" sz="1280" dirty="0"/>
            </a:p>
            <a:p>
              <a:pPr algn="ctr">
                <a:lnSpc>
                  <a:spcPct val="130000"/>
                </a:lnSpc>
              </a:pPr>
              <a:r>
                <a:rPr lang="en-US" sz="1280" dirty="0">
                  <a:solidFill>
                    <a:srgbClr val="D0D8E0"/>
                  </a:solidFill>
                  <a:latin typeface="Malgun Gothic" pitchFamily="34" charset="0"/>
                  <a:ea typeface="Malgun Gothic" pitchFamily="34" charset="-122"/>
                  <a:cs typeface="Malgun Gothic" pitchFamily="34" charset="-120"/>
                </a:rPr>
                <a:t>기술 개발 비용</a:t>
              </a:r>
              <a:endParaRPr lang="en-US" sz="1280" dirty="0"/>
            </a:p>
          </p:txBody>
        </p:sp>
        <p:sp>
          <p:nvSpPr>
            <p:cNvPr id="48" name="Shape 46"/>
            <p:cNvSpPr/>
            <p:nvPr/>
          </p:nvSpPr>
          <p:spPr>
            <a:xfrm>
              <a:off x="6912864" y="3657600"/>
              <a:ext cx="2057400" cy="1207008"/>
            </a:xfrm>
            <a:prstGeom prst="rect">
              <a:avLst/>
            </a:prstGeom>
            <a:solidFill>
              <a:srgbClr val="122F4A"/>
            </a:solidFill>
            <a:ln w="6350">
              <a:solidFill>
                <a:srgbClr val="0D7A5F"/>
              </a:solidFill>
              <a:prstDash val="solid"/>
            </a:ln>
          </p:spPr>
          <p:txBody>
            <a:bodyPr/>
            <a:lstStyle/>
            <a:p>
              <a:endParaRPr lang="ko-KR" altLang="en-US" sz="2880"/>
            </a:p>
          </p:txBody>
        </p:sp>
        <p:sp>
          <p:nvSpPr>
            <p:cNvPr id="49" name="Text 47"/>
            <p:cNvSpPr/>
            <p:nvPr/>
          </p:nvSpPr>
          <p:spPr>
            <a:xfrm>
              <a:off x="6986016" y="3800013"/>
              <a:ext cx="1911096" cy="38404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algn="ctr"/>
              <a:r>
                <a:rPr lang="en-US" sz="3200" b="1" dirty="0">
                  <a:solidFill>
                    <a:srgbClr val="1DA882"/>
                  </a:solidFill>
                  <a:latin typeface="Malgun Gothic" pitchFamily="34" charset="0"/>
                  <a:ea typeface="Malgun Gothic" pitchFamily="34" charset="-122"/>
                  <a:cs typeface="Malgun Gothic" pitchFamily="34" charset="-120"/>
                </a:rPr>
                <a:t>₩0</a:t>
              </a:r>
              <a:endParaRPr lang="en-US" sz="3200" dirty="0"/>
            </a:p>
          </p:txBody>
        </p:sp>
        <p:sp>
          <p:nvSpPr>
            <p:cNvPr id="50" name="Text 48"/>
            <p:cNvSpPr/>
            <p:nvPr/>
          </p:nvSpPr>
          <p:spPr>
            <a:xfrm>
              <a:off x="6986016" y="4220636"/>
              <a:ext cx="1911096" cy="60350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algn="ctr">
                <a:lnSpc>
                  <a:spcPct val="130000"/>
                </a:lnSpc>
              </a:pPr>
              <a:r>
                <a:rPr lang="en-US" sz="1280" dirty="0">
                  <a:solidFill>
                    <a:srgbClr val="D0D8E0"/>
                  </a:solidFill>
                  <a:latin typeface="Malgun Gothic" pitchFamily="34" charset="0"/>
                  <a:ea typeface="Malgun Gothic" pitchFamily="34" charset="-122"/>
                  <a:cs typeface="Malgun Gothic" pitchFamily="34" charset="-120"/>
                </a:rPr>
                <a:t>신규 시장 진입 시</a:t>
              </a:r>
              <a:endParaRPr lang="en-US" sz="1280" dirty="0"/>
            </a:p>
            <a:p>
              <a:pPr algn="ctr">
                <a:lnSpc>
                  <a:spcPct val="130000"/>
                </a:lnSpc>
              </a:pPr>
              <a:r>
                <a:rPr lang="en-US" sz="1280" dirty="0">
                  <a:solidFill>
                    <a:srgbClr val="D0D8E0"/>
                  </a:solidFill>
                  <a:latin typeface="Malgun Gothic" pitchFamily="34" charset="0"/>
                  <a:ea typeface="Malgun Gothic" pitchFamily="34" charset="-122"/>
                  <a:cs typeface="Malgun Gothic" pitchFamily="34" charset="-120"/>
                </a:rPr>
                <a:t>HW 추가 투자</a:t>
              </a:r>
              <a:endParaRPr lang="en-US" sz="1280" dirty="0"/>
            </a:p>
          </p:txBody>
        </p:sp>
      </p:grpSp>
      <p:pic>
        <p:nvPicPr>
          <p:cNvPr id="53" name="Figure1" descr="2nd derivative Ct analysis" title="D2 Ct Analysis">
            <a:extLst>
              <a:ext uri="{FF2B5EF4-FFF2-40B4-BE49-F238E27FC236}">
                <a16:creationId xmlns:a16="http://schemas.microsoft.com/office/drawing/2014/main" id="{6CFED72B-B2E7-3EF3-8705-EC35402540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02278" y="3763809"/>
            <a:ext cx="2957088" cy="2190611"/>
          </a:xfrm>
          <a:prstGeom prst="rect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AC360663-F1CB-116E-2F55-BC3D752776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6772" y="1576091"/>
            <a:ext cx="1542037" cy="2190611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8B295184-8641-BC54-061A-4F0067F2E3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8445" y="1576091"/>
            <a:ext cx="1522355" cy="2201016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76D3AE2F-3E40-C0D1-2F4A-0C3FA6E5BE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0294" y="3808048"/>
            <a:ext cx="2787405" cy="2091842"/>
          </a:xfrm>
          <a:prstGeom prst="rect">
            <a:avLst/>
          </a:prstGeom>
        </p:spPr>
      </p:pic>
      <p:pic>
        <p:nvPicPr>
          <p:cNvPr id="58" name="그림 57">
            <a:extLst>
              <a:ext uri="{FF2B5EF4-FFF2-40B4-BE49-F238E27FC236}">
                <a16:creationId xmlns:a16="http://schemas.microsoft.com/office/drawing/2014/main" id="{EF06F0B4-3B63-3EAE-126A-7368CEE1058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60008" t="29353" r="25545" b="27419"/>
          <a:stretch>
            <a:fillRect/>
          </a:stretch>
        </p:blipFill>
        <p:spPr>
          <a:xfrm>
            <a:off x="8047126" y="1838139"/>
            <a:ext cx="1724107" cy="1577507"/>
          </a:xfrm>
          <a:prstGeom prst="rect">
            <a:avLst/>
          </a:prstGeom>
        </p:spPr>
      </p:pic>
      <p:sp>
        <p:nvSpPr>
          <p:cNvPr id="57" name="Text 0">
            <a:extLst>
              <a:ext uri="{FF2B5EF4-FFF2-40B4-BE49-F238E27FC236}">
                <a16:creationId xmlns:a16="http://schemas.microsoft.com/office/drawing/2014/main" id="{E0E65706-A8BD-2B3E-2817-5D6E321307E4}"/>
              </a:ext>
            </a:extLst>
          </p:cNvPr>
          <p:cNvSpPr/>
          <p:nvPr/>
        </p:nvSpPr>
        <p:spPr>
          <a:xfrm>
            <a:off x="432857" y="320492"/>
            <a:ext cx="10055781" cy="558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350"/>
              </a:lnSpc>
            </a:pPr>
            <a:r>
              <a:rPr lang="en-US" altLang="ko-KR" sz="3500" b="1" dirty="0">
                <a:solidFill>
                  <a:schemeClr val="bg1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8</a:t>
            </a:r>
            <a:r>
              <a:rPr lang="ko-KR" altLang="en-US" sz="3500" b="1" dirty="0">
                <a:solidFill>
                  <a:schemeClr val="bg1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개의 독창기술 카트리지 </a:t>
            </a:r>
            <a:r>
              <a:rPr lang="en-US" altLang="ko-KR" sz="3500" b="1" dirty="0">
                <a:solidFill>
                  <a:schemeClr val="bg1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— </a:t>
            </a:r>
            <a:r>
              <a:rPr lang="ko-KR" altLang="en-US" sz="3500" b="1" dirty="0">
                <a:solidFill>
                  <a:schemeClr val="bg1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하나의 하드웨어로 </a:t>
            </a:r>
            <a:r>
              <a:rPr lang="en-US" altLang="ko-KR" sz="3500" b="1" dirty="0">
                <a:solidFill>
                  <a:schemeClr val="bg1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9</a:t>
            </a:r>
            <a:r>
              <a:rPr lang="ko-KR" altLang="en-US" sz="3500" b="1" dirty="0">
                <a:solidFill>
                  <a:schemeClr val="bg1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개 시장에 도전</a:t>
            </a:r>
            <a:endParaRPr lang="en-US" sz="35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793789" y="1426011"/>
            <a:ext cx="13042821" cy="5884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낮은 규제 장벽 시장을 먼저 공략해 현금을 확보하고, 그 수익이 고부가가치 정밀의료 시장 </a:t>
            </a:r>
            <a:r>
              <a:rPr lang="en-US" dirty="0" err="1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개발을</a:t>
            </a:r>
            <a:r>
              <a:rPr lang="en-US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지원</a:t>
            </a:r>
            <a:r>
              <a:rPr lang="en-US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. </a:t>
            </a:r>
          </a:p>
          <a:p>
            <a:pPr marL="0" indent="0" algn="l">
              <a:lnSpc>
                <a:spcPts val="2300"/>
              </a:lnSpc>
              <a:buNone/>
            </a:pPr>
            <a:r>
              <a:rPr lang="en-US" dirty="0" err="1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파운드리</a:t>
            </a:r>
            <a:r>
              <a:rPr lang="en-US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모델 적용 시 고객사가 인허가를 직접 취득함으로써 에이아이바이오틱스의 자원 집중도는 더욱 높아집니다.</a:t>
            </a:r>
            <a:endParaRPr lang="en-US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89" y="2269689"/>
            <a:ext cx="4347567" cy="754142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982265" y="3202901"/>
            <a:ext cx="2356842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단기（1〜2년）</a:t>
            </a:r>
            <a:endParaRPr lang="en-US" sz="1850" dirty="0"/>
          </a:p>
        </p:txBody>
      </p:sp>
      <p:sp>
        <p:nvSpPr>
          <p:cNvPr id="6" name="Text 3"/>
          <p:cNvSpPr/>
          <p:nvPr/>
        </p:nvSpPr>
        <p:spPr>
          <a:xfrm>
            <a:off x="982265" y="3604975"/>
            <a:ext cx="3970615" cy="2942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규제 장벽 낮음 ·  </a:t>
            </a:r>
            <a:r>
              <a:rPr lang="en-US" sz="1450" b="1" dirty="0" err="1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시장</a:t>
            </a:r>
            <a:r>
              <a:rPr lang="en-US" sz="1450" b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</a:t>
            </a:r>
            <a:r>
              <a:rPr lang="ko-KR" altLang="en-US" sz="1450" b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조기 </a:t>
            </a:r>
            <a:r>
              <a:rPr lang="en-US" sz="1450" b="1" dirty="0" err="1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진입</a:t>
            </a:r>
            <a:endParaRPr lang="en-US" sz="1450" dirty="0"/>
          </a:p>
        </p:txBody>
      </p:sp>
      <p:sp>
        <p:nvSpPr>
          <p:cNvPr id="7" name="Text 4"/>
          <p:cNvSpPr/>
          <p:nvPr/>
        </p:nvSpPr>
        <p:spPr>
          <a:xfrm>
            <a:off x="982264" y="4039024"/>
            <a:ext cx="3970615" cy="10078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 err="1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식품·환경</a:t>
            </a:r>
            <a:r>
              <a:rPr lang="en-US" sz="145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병원체 검사 — $4.5B+</a:t>
            </a:r>
            <a:endParaRPr lang="en-US" sz="1450" dirty="0"/>
          </a:p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수의 현장 진단（POC）— $2.1B+</a:t>
            </a:r>
          </a:p>
          <a:p>
            <a:pPr marL="342900" indent="-342900">
              <a:lnSpc>
                <a:spcPts val="2300"/>
              </a:lnSpc>
              <a:buSzPct val="100000"/>
              <a:buFontTx/>
              <a:buChar char="•"/>
            </a:pPr>
            <a:r>
              <a:rPr lang="en-US" altLang="ko-KR" sz="1450" dirty="0" err="1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호흡기</a:t>
            </a:r>
            <a:r>
              <a:rPr lang="en-US" altLang="ko-KR" sz="145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virus LAMP PCR — $1.8B</a:t>
            </a:r>
            <a:endParaRPr lang="en-US" altLang="ko-KR" sz="1450" dirty="0"/>
          </a:p>
          <a:p>
            <a:pPr algn="l">
              <a:lnSpc>
                <a:spcPts val="2300"/>
              </a:lnSpc>
              <a:buSzPct val="100000"/>
            </a:pPr>
            <a:endParaRPr lang="en-US" sz="145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356" y="2269689"/>
            <a:ext cx="4347567" cy="754142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329832" y="3202901"/>
            <a:ext cx="2356842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중기（2〜4년）</a:t>
            </a:r>
            <a:endParaRPr lang="en-US" sz="1850" dirty="0"/>
          </a:p>
        </p:txBody>
      </p:sp>
      <p:sp>
        <p:nvSpPr>
          <p:cNvPr id="10" name="Text 6"/>
          <p:cNvSpPr/>
          <p:nvPr/>
        </p:nvSpPr>
        <p:spPr>
          <a:xfrm>
            <a:off x="5329832" y="3604975"/>
            <a:ext cx="3970615" cy="2942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기술 확장 · 고부가가치</a:t>
            </a:r>
            <a:endParaRPr lang="en-US" sz="1450" dirty="0"/>
          </a:p>
        </p:txBody>
      </p:sp>
      <p:sp>
        <p:nvSpPr>
          <p:cNvPr id="11" name="Text 7"/>
          <p:cNvSpPr/>
          <p:nvPr/>
        </p:nvSpPr>
        <p:spPr>
          <a:xfrm>
            <a:off x="5329832" y="4006573"/>
            <a:ext cx="3970615" cy="13646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디지털 PCR（dPCR）— $1.2B+</a:t>
            </a:r>
            <a:endParaRPr lang="en-US" sz="1450" dirty="0"/>
          </a:p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AMR 내성 신속 진단 — $3.2B+</a:t>
            </a:r>
            <a:endParaRPr lang="en-US" sz="1450" dirty="0"/>
          </a:p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b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원심 ELISA 면역 진단 — $8.0B</a:t>
            </a:r>
            <a:r>
              <a:rPr lang="en-US" sz="145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+</a:t>
            </a:r>
            <a:endParaRPr lang="en-US" sz="1450" dirty="0"/>
          </a:p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발효 인라인 QC — $1.8B</a:t>
            </a:r>
            <a:endParaRPr lang="en-US" sz="1450" dirty="0"/>
          </a:p>
        </p:txBody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8923" y="2269689"/>
            <a:ext cx="4347567" cy="754142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9677399" y="3202901"/>
            <a:ext cx="2356842" cy="2946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b="1" dirty="0">
                <a:solidFill>
                  <a:srgbClr val="000000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장기（4년 이상）</a:t>
            </a:r>
            <a:endParaRPr lang="en-US" sz="1850" dirty="0"/>
          </a:p>
        </p:txBody>
      </p:sp>
      <p:sp>
        <p:nvSpPr>
          <p:cNvPr id="14" name="Text 9"/>
          <p:cNvSpPr/>
          <p:nvPr/>
        </p:nvSpPr>
        <p:spPr>
          <a:xfrm>
            <a:off x="9677399" y="3604975"/>
            <a:ext cx="3970615" cy="2942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b="1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정밀의료 · 글로벌 파트너십</a:t>
            </a:r>
            <a:endParaRPr lang="en-US" sz="1450" dirty="0"/>
          </a:p>
        </p:txBody>
      </p:sp>
      <p:sp>
        <p:nvSpPr>
          <p:cNvPr id="15" name="Text 10"/>
          <p:cNvSpPr/>
          <p:nvPr/>
        </p:nvSpPr>
        <p:spPr>
          <a:xfrm>
            <a:off x="9677399" y="4006573"/>
            <a:ext cx="3970615" cy="10078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액체생검 ctDNA — $5.4B+</a:t>
            </a:r>
            <a:endParaRPr lang="en-US" sz="1450" dirty="0"/>
          </a:p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글로벌 전략적 M&amp;A EXIT</a:t>
            </a:r>
            <a:endParaRPr lang="en-US" sz="1450" dirty="0"/>
          </a:p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lang="en-US" sz="145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파운드리 파트너 스케일업</a:t>
            </a:r>
            <a:endParaRPr lang="en-US" sz="1450" dirty="0"/>
          </a:p>
        </p:txBody>
      </p:sp>
      <p:sp>
        <p:nvSpPr>
          <p:cNvPr id="16" name="Shape 11"/>
          <p:cNvSpPr/>
          <p:nvPr/>
        </p:nvSpPr>
        <p:spPr>
          <a:xfrm>
            <a:off x="739581" y="6908223"/>
            <a:ext cx="13042821" cy="1069896"/>
          </a:xfrm>
          <a:prstGeom prst="roundRect">
            <a:avLst>
              <a:gd name="adj" fmla="val 7402"/>
            </a:avLst>
          </a:prstGeom>
          <a:solidFill>
            <a:schemeClr val="accent1">
              <a:lumMod val="50000"/>
            </a:schemeClr>
          </a:solidFill>
          <a:ln/>
        </p:spPr>
        <p:txBody>
          <a:bodyPr/>
          <a:lstStyle/>
          <a:p>
            <a:endParaRPr lang="ko-KR" altLang="en-US" sz="2000">
              <a:solidFill>
                <a:schemeClr val="bg1"/>
              </a:solidFill>
            </a:endParaRPr>
          </a:p>
        </p:txBody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058" y="7282159"/>
            <a:ext cx="235625" cy="188476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1139987" y="7158584"/>
            <a:ext cx="12241768" cy="5884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600" b="1" dirty="0">
                <a:solidFill>
                  <a:schemeClr val="bg1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파운드리 전략의 가속 효과：</a:t>
            </a:r>
            <a:r>
              <a:rPr lang="en-US" sz="1600" dirty="0">
                <a:solidFill>
                  <a:schemeClr val="bg1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고객사가 각 시장의 타겟 설정·추출 공정·인허가를 직접 담당함으로써, 에이아이바이오틱스는 플랫폼 고도화와 신규 모듈 개발에 자원을 집중할 수 있습니다. 시장 확장 속도가 자체 인허가 모델 대비 2〜3배 빠릅니다.</a:t>
            </a: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1028" name="Picture 4" descr="식품 안전">
            <a:extLst>
              <a:ext uri="{FF2B5EF4-FFF2-40B4-BE49-F238E27FC236}">
                <a16:creationId xmlns:a16="http://schemas.microsoft.com/office/drawing/2014/main" id="{C94945E7-FC62-7115-8D7B-5F1B81C1AA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208" y="5446214"/>
            <a:ext cx="1745862" cy="97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호흡기 진료 지정 의료기관 신속항원검사 양성 시, 추가 PCR검사 없이 확진자로 인정합니다.(3.14.~4.13.) : 네이버 블로그">
            <a:extLst>
              <a:ext uri="{FF2B5EF4-FFF2-40B4-BE49-F238E27FC236}">
                <a16:creationId xmlns:a16="http://schemas.microsoft.com/office/drawing/2014/main" id="{A66EB888-6E15-0406-081C-38FA12951D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3" b="39207"/>
          <a:stretch>
            <a:fillRect/>
          </a:stretch>
        </p:blipFill>
        <p:spPr bwMode="auto">
          <a:xfrm>
            <a:off x="901808" y="5446214"/>
            <a:ext cx="1548398" cy="1007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igital PCR (dPCR)">
            <a:extLst>
              <a:ext uri="{FF2B5EF4-FFF2-40B4-BE49-F238E27FC236}">
                <a16:creationId xmlns:a16="http://schemas.microsoft.com/office/drawing/2014/main" id="{5E704997-AFFC-A753-3B8F-E3CE1DFE3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331" y="5412749"/>
            <a:ext cx="3317709" cy="977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피 한방울로 암 진단'…EDGC, 액체생검 기술로 글로벌 시장 공략 본격화 - 조선비즈">
            <a:extLst>
              <a:ext uri="{FF2B5EF4-FFF2-40B4-BE49-F238E27FC236}">
                <a16:creationId xmlns:a16="http://schemas.microsoft.com/office/drawing/2014/main" id="{F7F3A0ED-A4F0-CA34-5150-3694092E8E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0550" y="5412749"/>
            <a:ext cx="2961421" cy="942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Shape 0">
            <a:extLst>
              <a:ext uri="{FF2B5EF4-FFF2-40B4-BE49-F238E27FC236}">
                <a16:creationId xmlns:a16="http://schemas.microsoft.com/office/drawing/2014/main" id="{42258486-D0B6-95EF-06A2-0BD0F9459EAB}"/>
              </a:ext>
            </a:extLst>
          </p:cNvPr>
          <p:cNvSpPr/>
          <p:nvPr/>
        </p:nvSpPr>
        <p:spPr>
          <a:xfrm>
            <a:off x="0" y="-22060"/>
            <a:ext cx="14630400" cy="1173139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  <p:txBody>
          <a:bodyPr/>
          <a:lstStyle/>
          <a:p>
            <a:pPr algn="ctr"/>
            <a:endParaRPr lang="ko-KR" altLang="en-US" sz="2880" dirty="0"/>
          </a:p>
        </p:txBody>
      </p:sp>
      <p:sp>
        <p:nvSpPr>
          <p:cNvPr id="21" name="Text 0">
            <a:extLst>
              <a:ext uri="{FF2B5EF4-FFF2-40B4-BE49-F238E27FC236}">
                <a16:creationId xmlns:a16="http://schemas.microsoft.com/office/drawing/2014/main" id="{8431859C-D381-81F3-2F64-6DDC48DED19B}"/>
              </a:ext>
            </a:extLst>
          </p:cNvPr>
          <p:cNvSpPr/>
          <p:nvPr/>
        </p:nvSpPr>
        <p:spPr>
          <a:xfrm>
            <a:off x="432857" y="320492"/>
            <a:ext cx="10055781" cy="558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350"/>
              </a:lnSpc>
            </a:pPr>
            <a:r>
              <a:rPr lang="en-US" altLang="ko-KR" sz="3500" b="1" dirty="0">
                <a:solidFill>
                  <a:srgbClr val="FFFF00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9</a:t>
            </a:r>
            <a:r>
              <a:rPr lang="ko-KR" altLang="en-US" sz="3500" b="1" dirty="0">
                <a:solidFill>
                  <a:srgbClr val="FFFF00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개 디바이스 로드맵 </a:t>
            </a:r>
            <a:r>
              <a:rPr lang="en-US" altLang="ko-KR" sz="3500" b="1" dirty="0">
                <a:solidFill>
                  <a:srgbClr val="FFFF00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— </a:t>
            </a:r>
            <a:r>
              <a:rPr lang="ko-KR" altLang="en-US" sz="3500" b="1" dirty="0">
                <a:solidFill>
                  <a:srgbClr val="FFFF00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근접 시장 수익이 원거리 </a:t>
            </a:r>
            <a:r>
              <a:rPr lang="en-US" altLang="ko-KR" sz="3500" b="1" dirty="0">
                <a:solidFill>
                  <a:srgbClr val="FFFF00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R&amp;D</a:t>
            </a:r>
            <a:r>
              <a:rPr lang="ko-KR" altLang="en-US" sz="3500" b="1" dirty="0">
                <a:solidFill>
                  <a:srgbClr val="FFFF00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를 자동 </a:t>
            </a:r>
            <a:r>
              <a:rPr lang="ko-KR" altLang="en-US" sz="3500" b="1" dirty="0" err="1">
                <a:solidFill>
                  <a:srgbClr val="FFFF00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펀딩합니다</a:t>
            </a:r>
            <a:endParaRPr lang="en-US" sz="35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2">
            <a:extLst>
              <a:ext uri="{FF2B5EF4-FFF2-40B4-BE49-F238E27FC236}">
                <a16:creationId xmlns:a16="http://schemas.microsoft.com/office/drawing/2014/main" id="{F84D2A3C-703E-0E67-1068-13B0DC4D4047}"/>
              </a:ext>
            </a:extLst>
          </p:cNvPr>
          <p:cNvSpPr/>
          <p:nvPr/>
        </p:nvSpPr>
        <p:spPr>
          <a:xfrm>
            <a:off x="9222493" y="5458481"/>
            <a:ext cx="4855750" cy="1597818"/>
          </a:xfrm>
          <a:prstGeom prst="roundRect">
            <a:avLst>
              <a:gd name="adj" fmla="val 6027"/>
            </a:avLst>
          </a:prstGeom>
          <a:solidFill>
            <a:schemeClr val="accent1">
              <a:lumMod val="50000"/>
            </a:schemeClr>
          </a:solidFill>
          <a:ln/>
        </p:spPr>
        <p:txBody>
          <a:bodyPr/>
          <a:lstStyle/>
          <a:p>
            <a:endParaRPr lang="ko-KR" altLang="en-US" sz="3200"/>
          </a:p>
        </p:txBody>
      </p:sp>
      <p:sp>
        <p:nvSpPr>
          <p:cNvPr id="3" name="Text 1"/>
          <p:cNvSpPr/>
          <p:nvPr/>
        </p:nvSpPr>
        <p:spPr>
          <a:xfrm>
            <a:off x="444963" y="1526530"/>
            <a:ext cx="12630414" cy="4972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16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추출 모듈과 PCR 엔진이 물리적으로 분리된 LUKIN의 구조적 특성은 반도체 파운드리 모델을 진단 산업에 그대로 이식하는 것을 가능하게 합니다. 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en-US" sz="1600" dirty="0" err="1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고객사는</a:t>
            </a:r>
            <a:r>
              <a:rPr lang="en-US" sz="1600" dirty="0">
                <a:solidFill>
                  <a:srgbClr val="0000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 타겟 설계와 인허가에 집중하고, 에이아이바이오틱스는 플랫폼 공급과 제조에 집중합니다.</a:t>
            </a:r>
            <a:endParaRPr lang="en-US" sz="16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835" y="2565445"/>
            <a:ext cx="8555277" cy="4775039"/>
          </a:xfrm>
          <a:prstGeom prst="rect">
            <a:avLst/>
          </a:prstGeom>
        </p:spPr>
      </p:pic>
      <p:sp>
        <p:nvSpPr>
          <p:cNvPr id="6" name="Shape 2"/>
          <p:cNvSpPr/>
          <p:nvPr/>
        </p:nvSpPr>
        <p:spPr>
          <a:xfrm>
            <a:off x="9191690" y="2972074"/>
            <a:ext cx="4855750" cy="1597818"/>
          </a:xfrm>
          <a:prstGeom prst="roundRect">
            <a:avLst>
              <a:gd name="adj" fmla="val 6027"/>
            </a:avLst>
          </a:prstGeom>
          <a:solidFill>
            <a:schemeClr val="bg1">
              <a:lumMod val="85000"/>
            </a:schemeClr>
          </a:solidFill>
          <a:ln/>
        </p:spPr>
        <p:txBody>
          <a:bodyPr/>
          <a:lstStyle/>
          <a:p>
            <a:endParaRPr lang="ko-KR" altLang="en-US" sz="3200"/>
          </a:p>
        </p:txBody>
      </p:sp>
      <p:sp>
        <p:nvSpPr>
          <p:cNvPr id="7" name="Text 3"/>
          <p:cNvSpPr/>
          <p:nvPr/>
        </p:nvSpPr>
        <p:spPr>
          <a:xfrm>
            <a:off x="9369926" y="3276816"/>
            <a:ext cx="3430838" cy="275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1200"/>
              </a:lnSpc>
              <a:buNone/>
            </a:pPr>
            <a:r>
              <a:rPr lang="en-US" sz="2400" b="1" dirty="0" err="1"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에이아이바이오틱스</a:t>
            </a:r>
            <a:r>
              <a:rPr lang="en-US" sz="2400" b="1" dirty="0"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 </a:t>
            </a:r>
            <a:r>
              <a:rPr lang="en-US" sz="2400" b="1" dirty="0" err="1"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역할</a:t>
            </a:r>
            <a:endParaRPr lang="en-US" sz="2400" dirty="0"/>
          </a:p>
        </p:txBody>
      </p:sp>
      <p:sp>
        <p:nvSpPr>
          <p:cNvPr id="8" name="Text 4"/>
          <p:cNvSpPr/>
          <p:nvPr/>
        </p:nvSpPr>
        <p:spPr>
          <a:xfrm>
            <a:off x="9369926" y="3520998"/>
            <a:ext cx="4280838" cy="711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400" dirty="0"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하드웨어 플랫폼 설계·제조</a:t>
            </a:r>
            <a:endParaRPr lang="en-US" sz="1400" dirty="0"/>
          </a:p>
          <a:p>
            <a:pPr marL="342900" indent="-342900" algn="l">
              <a:buSzPct val="100000"/>
              <a:buChar char="•"/>
            </a:pPr>
            <a:r>
              <a:rPr lang="en-US" sz="1400" dirty="0"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베이스 카트리지（추출 모듈 + PCR 엔진）공급</a:t>
            </a:r>
            <a:endParaRPr lang="en-US" sz="1400" dirty="0"/>
          </a:p>
          <a:p>
            <a:pPr marL="342900" indent="-342900" algn="l">
              <a:buSzPct val="100000"/>
              <a:buChar char="•"/>
            </a:pPr>
            <a:r>
              <a:rPr lang="en-US" sz="1400" dirty="0"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16개 타겟 라이브러리 유지·확장</a:t>
            </a:r>
            <a:endParaRPr lang="en-US" sz="1400" dirty="0"/>
          </a:p>
          <a:p>
            <a:pPr marL="342900" indent="-342900" algn="l">
              <a:buSzPct val="100000"/>
              <a:buChar char="•"/>
            </a:pPr>
            <a:r>
              <a:rPr lang="en-US" sz="1400" dirty="0"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원심 유체제어 IP 보호 및 라이선스</a:t>
            </a:r>
            <a:endParaRPr lang="en-US" sz="1400" dirty="0"/>
          </a:p>
        </p:txBody>
      </p:sp>
      <p:sp>
        <p:nvSpPr>
          <p:cNvPr id="9" name="Text 5"/>
          <p:cNvSpPr/>
          <p:nvPr/>
        </p:nvSpPr>
        <p:spPr>
          <a:xfrm>
            <a:off x="9817234" y="5693337"/>
            <a:ext cx="2689752" cy="2089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00"/>
              </a:lnSpc>
              <a:buNone/>
            </a:pPr>
            <a:r>
              <a:rPr lang="en-US" sz="2400" b="1" dirty="0">
                <a:solidFill>
                  <a:srgbClr val="FFFF00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고객사 </a:t>
            </a:r>
            <a:r>
              <a:rPr lang="en-US" sz="2400" b="1" dirty="0" err="1">
                <a:solidFill>
                  <a:srgbClr val="FFFF00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역할（파운드리</a:t>
            </a:r>
            <a:r>
              <a:rPr lang="en-US" sz="2400" b="1" dirty="0">
                <a:solidFill>
                  <a:srgbClr val="FFFF00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구조</a:t>
            </a:r>
            <a:r>
              <a:rPr lang="en-US" sz="2400" b="1" dirty="0">
                <a:solidFill>
                  <a:srgbClr val="FFFF00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）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0" name="Text 6"/>
          <p:cNvSpPr/>
          <p:nvPr/>
        </p:nvSpPr>
        <p:spPr>
          <a:xfrm>
            <a:off x="9587504" y="5901865"/>
            <a:ext cx="3703863" cy="7110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600" dirty="0">
                <a:solidFill>
                  <a:srgbClr val="FFFF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진단 타겟 패널 선택 및 검증</a:t>
            </a:r>
            <a:endParaRPr lang="en-US" sz="1600" dirty="0">
              <a:solidFill>
                <a:srgbClr val="FFFF00"/>
              </a:solidFill>
            </a:endParaRPr>
          </a:p>
          <a:p>
            <a:pPr marL="342900" indent="-342900" algn="l">
              <a:buSzPct val="100000"/>
              <a:buChar char="•"/>
            </a:pPr>
            <a:r>
              <a:rPr lang="en-US" sz="1600" dirty="0">
                <a:solidFill>
                  <a:srgbClr val="FFFF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샘플 유형별 추출 공정 최적화</a:t>
            </a:r>
            <a:endParaRPr lang="en-US" sz="1600" dirty="0">
              <a:solidFill>
                <a:srgbClr val="FFFF00"/>
              </a:solidFill>
            </a:endParaRPr>
          </a:p>
          <a:p>
            <a:pPr marL="342900" indent="-342900" algn="l">
              <a:buSzPct val="100000"/>
              <a:buChar char="•"/>
            </a:pPr>
            <a:r>
              <a:rPr lang="en-US" sz="1600" dirty="0">
                <a:solidFill>
                  <a:srgbClr val="FFFF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각국 규제기관 인허가 신청·취득</a:t>
            </a:r>
            <a:endParaRPr lang="en-US" sz="1600" dirty="0">
              <a:solidFill>
                <a:srgbClr val="FFFF00"/>
              </a:solidFill>
            </a:endParaRPr>
          </a:p>
          <a:p>
            <a:pPr marL="342900" indent="-342900" algn="l">
              <a:buSzPct val="100000"/>
              <a:buChar char="•"/>
            </a:pPr>
            <a:r>
              <a:rPr lang="en-US" sz="1600" dirty="0">
                <a:solidFill>
                  <a:srgbClr val="FFFF00"/>
                </a:solidFill>
                <a:latin typeface="Noto Sans KR" pitchFamily="34" charset="0"/>
                <a:ea typeface="Noto Sans KR" pitchFamily="34" charset="-122"/>
                <a:cs typeface="Noto Sans KR" pitchFamily="34" charset="-120"/>
              </a:rPr>
              <a:t>자사 브랜드로 최종 제품 시장 출시</a:t>
            </a:r>
            <a:endParaRPr lang="en-US" sz="1600" dirty="0">
              <a:solidFill>
                <a:srgbClr val="FFFF00"/>
              </a:solidFill>
            </a:endParaRPr>
          </a:p>
        </p:txBody>
      </p:sp>
      <p:sp>
        <p:nvSpPr>
          <p:cNvPr id="5" name="Shape 0">
            <a:extLst>
              <a:ext uri="{FF2B5EF4-FFF2-40B4-BE49-F238E27FC236}">
                <a16:creationId xmlns:a16="http://schemas.microsoft.com/office/drawing/2014/main" id="{20430143-3999-D6B1-3911-5DE1FEB4C69E}"/>
              </a:ext>
            </a:extLst>
          </p:cNvPr>
          <p:cNvSpPr/>
          <p:nvPr/>
        </p:nvSpPr>
        <p:spPr>
          <a:xfrm>
            <a:off x="0" y="-22060"/>
            <a:ext cx="14630400" cy="1173139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  <p:txBody>
          <a:bodyPr/>
          <a:lstStyle/>
          <a:p>
            <a:pPr algn="ctr"/>
            <a:endParaRPr lang="ko-KR" altLang="en-US" sz="2880" dirty="0"/>
          </a:p>
        </p:txBody>
      </p:sp>
      <p:sp>
        <p:nvSpPr>
          <p:cNvPr id="11" name="Text 0">
            <a:extLst>
              <a:ext uri="{FF2B5EF4-FFF2-40B4-BE49-F238E27FC236}">
                <a16:creationId xmlns:a16="http://schemas.microsoft.com/office/drawing/2014/main" id="{2F486D40-F775-C80C-1048-F06CD33244C2}"/>
              </a:ext>
            </a:extLst>
          </p:cNvPr>
          <p:cNvSpPr/>
          <p:nvPr/>
        </p:nvSpPr>
        <p:spPr>
          <a:xfrm>
            <a:off x="432857" y="320492"/>
            <a:ext cx="10055781" cy="558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350"/>
              </a:lnSpc>
            </a:pPr>
            <a:r>
              <a:rPr lang="ko-KR" altLang="en-US" sz="3500" b="1" dirty="0">
                <a:solidFill>
                  <a:schemeClr val="bg1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파운드리 비즈니스 모델 </a:t>
            </a:r>
            <a:r>
              <a:rPr lang="en-US" altLang="ko-KR" sz="3500" b="1" dirty="0">
                <a:solidFill>
                  <a:schemeClr val="bg1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— POCT PCR </a:t>
            </a:r>
            <a:r>
              <a:rPr lang="ko-KR" altLang="en-US" sz="3500" b="1" dirty="0">
                <a:solidFill>
                  <a:schemeClr val="bg1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최초의 반도체형 구조</a:t>
            </a:r>
            <a:endParaRPr lang="en-US" sz="35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721616" y="1525509"/>
            <a:ext cx="13067586" cy="74080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+mn-ea"/>
                <a:cs typeface="Noto Sans KR" pitchFamily="34" charset="-120"/>
              </a:rPr>
              <a:t>POCT PCR 플랫폼을 같은 단계까지 개발한 기업들은 모두 수천억〜수조 원의 </a:t>
            </a:r>
            <a:r>
              <a:rPr lang="en-US" b="1" dirty="0" err="1">
                <a:solidFill>
                  <a:srgbClr val="000000"/>
                </a:solidFill>
                <a:latin typeface="+mn-ea"/>
                <a:cs typeface="Noto Sans KR" pitchFamily="34" charset="-120"/>
              </a:rPr>
              <a:t>가치를</a:t>
            </a:r>
            <a:r>
              <a:rPr lang="en-US" b="1" dirty="0">
                <a:solidFill>
                  <a:srgbClr val="000000"/>
                </a:solidFill>
                <a:latin typeface="+mn-ea"/>
                <a:cs typeface="Noto Sans KR" pitchFamily="34" charset="-12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+mn-ea"/>
                <a:cs typeface="Noto Sans KR" pitchFamily="34" charset="-120"/>
              </a:rPr>
              <a:t>인정</a:t>
            </a:r>
            <a:r>
              <a:rPr lang="en-US" b="1" dirty="0">
                <a:solidFill>
                  <a:srgbClr val="000000"/>
                </a:solidFill>
                <a:latin typeface="+mn-ea"/>
                <a:cs typeface="Noto Sans KR" pitchFamily="34" charset="-120"/>
              </a:rPr>
              <a:t>. </a:t>
            </a:r>
          </a:p>
          <a:p>
            <a:pPr marL="0" indent="0" algn="l">
              <a:lnSpc>
                <a:spcPts val="2250"/>
              </a:lnSpc>
              <a:buNone/>
            </a:pPr>
            <a:r>
              <a:rPr lang="en-US" b="1" dirty="0" err="1">
                <a:solidFill>
                  <a:srgbClr val="000000"/>
                </a:solidFill>
                <a:latin typeface="+mn-ea"/>
                <a:cs typeface="Noto Sans KR" pitchFamily="34" charset="-120"/>
              </a:rPr>
              <a:t>에이아이바이오틱스는</a:t>
            </a:r>
            <a:r>
              <a:rPr lang="en-US" b="1" dirty="0">
                <a:solidFill>
                  <a:srgbClr val="000000"/>
                </a:solidFill>
                <a:latin typeface="+mn-ea"/>
                <a:cs typeface="Noto Sans KR" pitchFamily="34" charset="-120"/>
              </a:rPr>
              <a:t> Cepheid가 동일 기술 단계에서 받은 평가액의 1/20 수준인 ₩100〜200억을 </a:t>
            </a:r>
            <a:r>
              <a:rPr lang="en-US" b="1" dirty="0" err="1">
                <a:solidFill>
                  <a:srgbClr val="000000"/>
                </a:solidFill>
                <a:latin typeface="+mn-ea"/>
                <a:cs typeface="Noto Sans KR" pitchFamily="34" charset="-120"/>
              </a:rPr>
              <a:t>프리머니로</a:t>
            </a:r>
            <a:r>
              <a:rPr lang="en-US" b="1" dirty="0">
                <a:solidFill>
                  <a:srgbClr val="000000"/>
                </a:solidFill>
                <a:latin typeface="+mn-ea"/>
                <a:cs typeface="Noto Sans KR" pitchFamily="34" charset="-12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+mn-ea"/>
                <a:cs typeface="Noto Sans KR" pitchFamily="34" charset="-120"/>
              </a:rPr>
              <a:t>제시</a:t>
            </a:r>
            <a:r>
              <a:rPr lang="en-US" b="1" dirty="0">
                <a:solidFill>
                  <a:srgbClr val="000000"/>
                </a:solidFill>
                <a:latin typeface="+mn-ea"/>
                <a:cs typeface="Noto Sans KR" pitchFamily="34" charset="-120"/>
              </a:rPr>
              <a:t>.</a:t>
            </a:r>
            <a:endParaRPr lang="en-US" b="1" dirty="0">
              <a:latin typeface="+mn-ea"/>
            </a:endParaRPr>
          </a:p>
        </p:txBody>
      </p:sp>
      <p:sp>
        <p:nvSpPr>
          <p:cNvPr id="4" name="Shape 2"/>
          <p:cNvSpPr/>
          <p:nvPr/>
        </p:nvSpPr>
        <p:spPr>
          <a:xfrm>
            <a:off x="651033" y="2470508"/>
            <a:ext cx="13067586" cy="4035504"/>
          </a:xfrm>
          <a:prstGeom prst="roundRect">
            <a:avLst>
              <a:gd name="adj" fmla="val 1932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ko-KR" altLang="en-US" sz="1400">
              <a:latin typeface="+mn-ea"/>
            </a:endParaRPr>
          </a:p>
        </p:txBody>
      </p:sp>
      <p:sp>
        <p:nvSpPr>
          <p:cNvPr id="5" name="Text 3"/>
          <p:cNvSpPr/>
          <p:nvPr/>
        </p:nvSpPr>
        <p:spPr>
          <a:xfrm>
            <a:off x="1670153" y="2561651"/>
            <a:ext cx="759896" cy="287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+mn-ea"/>
                <a:cs typeface="Noto Sans KR" pitchFamily="34" charset="-120"/>
              </a:rPr>
              <a:t>회사</a:t>
            </a:r>
            <a:endParaRPr lang="en-US" sz="1400" dirty="0">
              <a:latin typeface="+mn-ea"/>
            </a:endParaRPr>
          </a:p>
        </p:txBody>
      </p:sp>
      <p:sp>
        <p:nvSpPr>
          <p:cNvPr id="6" name="Text 4"/>
          <p:cNvSpPr/>
          <p:nvPr/>
        </p:nvSpPr>
        <p:spPr>
          <a:xfrm>
            <a:off x="3328035" y="2589809"/>
            <a:ext cx="2492812" cy="287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+mn-ea"/>
                <a:cs typeface="Noto Sans KR" pitchFamily="34" charset="-120"/>
              </a:rPr>
              <a:t>당시 상황</a:t>
            </a:r>
            <a:endParaRPr lang="en-US" sz="1400" dirty="0">
              <a:latin typeface="+mn-ea"/>
            </a:endParaRPr>
          </a:p>
        </p:txBody>
      </p:sp>
      <p:sp>
        <p:nvSpPr>
          <p:cNvPr id="7" name="Text 5"/>
          <p:cNvSpPr/>
          <p:nvPr/>
        </p:nvSpPr>
        <p:spPr>
          <a:xfrm>
            <a:off x="6199465" y="2589809"/>
            <a:ext cx="1970723" cy="287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+mn-ea"/>
                <a:cs typeface="Noto Sans KR" pitchFamily="34" charset="-120"/>
              </a:rPr>
              <a:t>개발 투자액</a:t>
            </a:r>
            <a:endParaRPr lang="en-US" sz="1400" dirty="0">
              <a:latin typeface="+mn-ea"/>
            </a:endParaRPr>
          </a:p>
        </p:txBody>
      </p:sp>
      <p:sp>
        <p:nvSpPr>
          <p:cNvPr id="8" name="Text 6"/>
          <p:cNvSpPr/>
          <p:nvPr/>
        </p:nvSpPr>
        <p:spPr>
          <a:xfrm>
            <a:off x="8548807" y="2589809"/>
            <a:ext cx="2492812" cy="287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+mn-ea"/>
                <a:cs typeface="Noto Sans KR" pitchFamily="34" charset="-120"/>
              </a:rPr>
              <a:t>IPO/상업화 밸류</a:t>
            </a:r>
            <a:endParaRPr lang="en-US" sz="1400" dirty="0">
              <a:latin typeface="+mn-ea"/>
            </a:endParaRPr>
          </a:p>
        </p:txBody>
      </p:sp>
      <p:sp>
        <p:nvSpPr>
          <p:cNvPr id="9" name="Text 7"/>
          <p:cNvSpPr/>
          <p:nvPr/>
        </p:nvSpPr>
        <p:spPr>
          <a:xfrm>
            <a:off x="11420237" y="2589809"/>
            <a:ext cx="2235637" cy="287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+mn-ea"/>
                <a:cs typeface="Noto Sans KR" pitchFamily="34" charset="-120"/>
              </a:rPr>
              <a:t>EXIT / 최종 가치</a:t>
            </a:r>
            <a:endParaRPr lang="en-US" sz="1400" dirty="0">
              <a:latin typeface="+mn-ea"/>
            </a:endParaRPr>
          </a:p>
        </p:txBody>
      </p:sp>
      <p:sp>
        <p:nvSpPr>
          <p:cNvPr id="10" name="Text 8"/>
          <p:cNvSpPr/>
          <p:nvPr/>
        </p:nvSpPr>
        <p:spPr>
          <a:xfrm>
            <a:off x="974884" y="3108088"/>
            <a:ext cx="1974532" cy="5745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+mn-ea"/>
                <a:cs typeface="Noto Sans KR" pitchFamily="34" charset="-120"/>
              </a:rPr>
              <a:t>Cepheid（GeneXpert）</a:t>
            </a:r>
            <a:endParaRPr lang="en-US" sz="1400" dirty="0">
              <a:latin typeface="+mn-ea"/>
            </a:endParaRPr>
          </a:p>
        </p:txBody>
      </p:sp>
      <p:sp>
        <p:nvSpPr>
          <p:cNvPr id="11" name="Text 9"/>
          <p:cNvSpPr/>
          <p:nvPr/>
        </p:nvSpPr>
        <p:spPr>
          <a:xfrm>
            <a:off x="3328035" y="3108088"/>
            <a:ext cx="2492812" cy="5745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+mn-ea"/>
                <a:cs typeface="Noto Sans KR" pitchFamily="34" charset="-120"/>
              </a:rPr>
              <a:t>공정 완료·매출 없는 미승인 상태. 국방부 자금 투입.</a:t>
            </a:r>
            <a:endParaRPr lang="en-US" sz="1400" dirty="0">
              <a:latin typeface="+mn-ea"/>
            </a:endParaRPr>
          </a:p>
        </p:txBody>
      </p:sp>
      <p:sp>
        <p:nvSpPr>
          <p:cNvPr id="12" name="Text 10"/>
          <p:cNvSpPr/>
          <p:nvPr/>
        </p:nvSpPr>
        <p:spPr>
          <a:xfrm>
            <a:off x="6199465" y="3108088"/>
            <a:ext cx="1970723" cy="5745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+mn-ea"/>
                <a:cs typeface="Noto Sans KR" pitchFamily="34" charset="-120"/>
              </a:rPr>
              <a:t>$15M（미 국방부）+ 누적 ₩300억+</a:t>
            </a:r>
            <a:endParaRPr lang="en-US" sz="1400" dirty="0">
              <a:latin typeface="+mn-ea"/>
            </a:endParaRPr>
          </a:p>
        </p:txBody>
      </p:sp>
      <p:sp>
        <p:nvSpPr>
          <p:cNvPr id="13" name="Text 11"/>
          <p:cNvSpPr/>
          <p:nvPr/>
        </p:nvSpPr>
        <p:spPr>
          <a:xfrm>
            <a:off x="8548807" y="3108088"/>
            <a:ext cx="2492812" cy="5745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+mn-ea"/>
                <a:cs typeface="Noto Sans KR" pitchFamily="34" charset="-120"/>
              </a:rPr>
              <a:t>IPO 시총 $300M+</a:t>
            </a:r>
          </a:p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+mn-ea"/>
                <a:cs typeface="Noto Sans KR" pitchFamily="34" charset="-120"/>
              </a:rPr>
              <a:t>（약 ₩4,000억）</a:t>
            </a:r>
            <a:endParaRPr lang="en-US" sz="1400" dirty="0">
              <a:latin typeface="+mn-ea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11420237" y="3108088"/>
            <a:ext cx="2235637" cy="5745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+mn-ea"/>
                <a:cs typeface="Noto Sans KR" pitchFamily="34" charset="-120"/>
              </a:rPr>
              <a:t>$4B（2016 Danaher）</a:t>
            </a:r>
          </a:p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+mn-ea"/>
                <a:cs typeface="Noto Sans KR" pitchFamily="34" charset="-120"/>
              </a:rPr>
              <a:t>₩5.3조</a:t>
            </a:r>
            <a:endParaRPr lang="en-US" sz="1400" dirty="0">
              <a:latin typeface="+mn-ea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974884" y="3913665"/>
            <a:ext cx="1974532" cy="287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+mn-ea"/>
                <a:cs typeface="Noto Sans KR" pitchFamily="34" charset="-120"/>
              </a:rPr>
              <a:t>BioFire（FilmArray）</a:t>
            </a:r>
            <a:endParaRPr lang="en-US" sz="1400" dirty="0">
              <a:latin typeface="+mn-ea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3328035" y="3913665"/>
            <a:ext cx="2492812" cy="5745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+mn-ea"/>
                <a:cs typeface="Noto Sans KR" pitchFamily="34" charset="-120"/>
              </a:rPr>
              <a:t>정부 보조금 완료. FDA 승인 직후. 기술 스펙 당사보다 단순.</a:t>
            </a:r>
            <a:endParaRPr lang="en-US" sz="1400" dirty="0">
              <a:latin typeface="+mn-ea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6199465" y="3913665"/>
            <a:ext cx="1970723" cy="287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+mn-ea"/>
                <a:cs typeface="Noto Sans KR" pitchFamily="34" charset="-120"/>
              </a:rPr>
              <a:t>$25M+</a:t>
            </a:r>
            <a:endParaRPr lang="en-US" sz="1400" dirty="0">
              <a:latin typeface="+mn-ea"/>
            </a:endParaRPr>
          </a:p>
        </p:txBody>
      </p:sp>
      <p:sp>
        <p:nvSpPr>
          <p:cNvPr id="18" name="Text 16"/>
          <p:cNvSpPr/>
          <p:nvPr/>
        </p:nvSpPr>
        <p:spPr>
          <a:xfrm>
            <a:off x="8548807" y="3913665"/>
            <a:ext cx="2492812" cy="287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+mn-ea"/>
                <a:cs typeface="Noto Sans KR" pitchFamily="34" charset="-120"/>
              </a:rPr>
              <a:t>상업화 시점 ~$150M</a:t>
            </a:r>
            <a:endParaRPr lang="en-US" sz="1400" dirty="0">
              <a:latin typeface="+mn-ea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11420237" y="3913665"/>
            <a:ext cx="2235637" cy="5745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+mn-ea"/>
                <a:cs typeface="Noto Sans KR" pitchFamily="34" charset="-120"/>
              </a:rPr>
              <a:t>$450M（</a:t>
            </a:r>
            <a:r>
              <a:rPr lang="en-US" sz="1200" b="1" dirty="0">
                <a:solidFill>
                  <a:srgbClr val="000000"/>
                </a:solidFill>
                <a:latin typeface="+mn-ea"/>
                <a:cs typeface="Noto Sans KR" pitchFamily="34" charset="-120"/>
              </a:rPr>
              <a:t>2014 bioMérieux）</a:t>
            </a:r>
            <a:endParaRPr lang="en-US" sz="1400" b="1" dirty="0">
              <a:solidFill>
                <a:srgbClr val="000000"/>
              </a:solidFill>
              <a:latin typeface="+mn-ea"/>
              <a:cs typeface="Noto Sans KR" pitchFamily="34" charset="-120"/>
            </a:endParaRPr>
          </a:p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+mn-ea"/>
                <a:cs typeface="Noto Sans KR" pitchFamily="34" charset="-120"/>
              </a:rPr>
              <a:t>₩6,000억</a:t>
            </a:r>
            <a:endParaRPr lang="en-US" sz="1400" dirty="0">
              <a:latin typeface="+mn-ea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781407" y="4719242"/>
            <a:ext cx="2168009" cy="5745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+mn-ea"/>
                <a:cs typeface="Noto Sans KR" pitchFamily="34" charset="-120"/>
              </a:rPr>
              <a:t>Mesa Biotech（Accula）</a:t>
            </a:r>
            <a:endParaRPr lang="en-US" sz="1400" dirty="0">
              <a:latin typeface="+mn-ea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3328035" y="4719242"/>
            <a:ext cx="2492812" cy="5745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+mn-ea"/>
                <a:cs typeface="Noto Sans KR" pitchFamily="34" charset="-120"/>
              </a:rPr>
              <a:t>단일 타겟 POC PCR. LUKIN보다 기능 훨씬 단순.</a:t>
            </a:r>
            <a:endParaRPr lang="en-US" sz="1400" dirty="0">
              <a:latin typeface="+mn-ea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6199465" y="4719242"/>
            <a:ext cx="1970723" cy="287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+mn-ea"/>
                <a:cs typeface="Noto Sans KR" pitchFamily="34" charset="-120"/>
              </a:rPr>
              <a:t>$30M+（추정）</a:t>
            </a:r>
            <a:endParaRPr lang="en-US" sz="1400" dirty="0">
              <a:latin typeface="+mn-ea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8548807" y="4719242"/>
            <a:ext cx="2492812" cy="287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+mn-ea"/>
                <a:cs typeface="Noto Sans KR" pitchFamily="34" charset="-120"/>
              </a:rPr>
              <a:t>$80〜120M（추정）</a:t>
            </a:r>
            <a:endParaRPr lang="en-US" sz="1400" dirty="0">
              <a:latin typeface="+mn-ea"/>
            </a:endParaRPr>
          </a:p>
        </p:txBody>
      </p:sp>
      <p:sp>
        <p:nvSpPr>
          <p:cNvPr id="24" name="Text 22"/>
          <p:cNvSpPr/>
          <p:nvPr/>
        </p:nvSpPr>
        <p:spPr>
          <a:xfrm>
            <a:off x="11420237" y="4719242"/>
            <a:ext cx="2235637" cy="5745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+mn-ea"/>
                <a:cs typeface="Noto Sans KR" pitchFamily="34" charset="-120"/>
              </a:rPr>
              <a:t>Thermo Fisher 2021년 인수</a:t>
            </a:r>
            <a:endParaRPr lang="en-US" sz="1400" dirty="0">
              <a:latin typeface="+mn-ea"/>
            </a:endParaRPr>
          </a:p>
        </p:txBody>
      </p:sp>
      <p:sp>
        <p:nvSpPr>
          <p:cNvPr id="25" name="Text 23"/>
          <p:cNvSpPr/>
          <p:nvPr/>
        </p:nvSpPr>
        <p:spPr>
          <a:xfrm>
            <a:off x="974884" y="5524818"/>
            <a:ext cx="1974532" cy="287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+mn-ea"/>
                <a:cs typeface="Noto Sans KR" pitchFamily="34" charset="-120"/>
              </a:rPr>
              <a:t>AiBiotics（LUKIN）</a:t>
            </a:r>
            <a:endParaRPr lang="en-US" sz="1400" dirty="0">
              <a:latin typeface="+mn-ea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3328035" y="5524818"/>
            <a:ext cx="2492812" cy="86189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+mn-ea"/>
                <a:cs typeface="Noto Sans KR" pitchFamily="34" charset="-120"/>
              </a:rPr>
              <a:t>공정 완료 + WHO 13/15 + UN 추천서 + 9개 시장 + 파운드리 모델</a:t>
            </a:r>
            <a:endParaRPr lang="en-US" sz="1400" dirty="0">
              <a:latin typeface="+mn-ea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6199465" y="5524818"/>
            <a:ext cx="1970723" cy="2872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+mn-ea"/>
                <a:cs typeface="Noto Sans KR" pitchFamily="34" charset="-120"/>
              </a:rPr>
              <a:t>$2.2M（₩30억）</a:t>
            </a:r>
            <a:endParaRPr lang="en-US" sz="1400" dirty="0">
              <a:latin typeface="+mn-ea"/>
            </a:endParaRPr>
          </a:p>
        </p:txBody>
      </p:sp>
      <p:sp>
        <p:nvSpPr>
          <p:cNvPr id="28" name="Text 26"/>
          <p:cNvSpPr/>
          <p:nvPr/>
        </p:nvSpPr>
        <p:spPr>
          <a:xfrm>
            <a:off x="8548807" y="5524818"/>
            <a:ext cx="2492812" cy="5745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+mn-ea"/>
                <a:cs typeface="Noto Sans KR" pitchFamily="34" charset="-120"/>
              </a:rPr>
              <a:t>투자 요청：$3〜5M</a:t>
            </a:r>
          </a:p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+mn-ea"/>
                <a:cs typeface="Noto Sans KR" pitchFamily="34" charset="-120"/>
              </a:rPr>
              <a:t>（WHO PQ 목표）</a:t>
            </a:r>
            <a:endParaRPr lang="en-US" sz="1400" dirty="0">
              <a:latin typeface="+mn-ea"/>
            </a:endParaRPr>
          </a:p>
        </p:txBody>
      </p:sp>
      <p:sp>
        <p:nvSpPr>
          <p:cNvPr id="29" name="Text 27"/>
          <p:cNvSpPr/>
          <p:nvPr/>
        </p:nvSpPr>
        <p:spPr>
          <a:xfrm>
            <a:off x="11420237" y="5524818"/>
            <a:ext cx="2235637" cy="5745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+mn-ea"/>
                <a:cs typeface="Noto Sans KR" pitchFamily="34" charset="-120"/>
              </a:rPr>
              <a:t>목표：전략적 M&amp;A $50M</a:t>
            </a:r>
          </a:p>
          <a:p>
            <a:pPr marL="0" indent="0" algn="l">
              <a:lnSpc>
                <a:spcPts val="2250"/>
              </a:lnSpc>
              <a:buNone/>
            </a:pPr>
            <a:r>
              <a:rPr lang="en-US" sz="1400" b="1" dirty="0">
                <a:solidFill>
                  <a:srgbClr val="000000"/>
                </a:solidFill>
                <a:latin typeface="+mn-ea"/>
                <a:cs typeface="Noto Sans KR" pitchFamily="34" charset="-120"/>
              </a:rPr>
              <a:t>（₩500억+）</a:t>
            </a:r>
            <a:endParaRPr lang="en-US" sz="1400" dirty="0">
              <a:latin typeface="+mn-ea"/>
            </a:endParaRPr>
          </a:p>
        </p:txBody>
      </p:sp>
      <p:sp>
        <p:nvSpPr>
          <p:cNvPr id="30" name="Shape 28"/>
          <p:cNvSpPr/>
          <p:nvPr/>
        </p:nvSpPr>
        <p:spPr>
          <a:xfrm>
            <a:off x="659963" y="7023272"/>
            <a:ext cx="13067586" cy="740807"/>
          </a:xfrm>
          <a:prstGeom prst="roundRect">
            <a:avLst>
              <a:gd name="adj" fmla="val 7472"/>
            </a:avLst>
          </a:prstGeom>
          <a:solidFill>
            <a:srgbClr val="C5D4EC"/>
          </a:solidFill>
          <a:ln/>
        </p:spPr>
        <p:txBody>
          <a:bodyPr/>
          <a:lstStyle/>
          <a:p>
            <a:pPr marL="285750" indent="-285750">
              <a:buFont typeface="Wingdings" pitchFamily="2" charset="2"/>
              <a:buChar char="ü"/>
            </a:pPr>
            <a:r>
              <a:rPr lang="ko-KR" altLang="en-US" sz="1600" dirty="0"/>
              <a:t>최소비용으로 개발된 기술은 개발기간이 길어진 만큼 다양한 시행착오를 거쳐 양산성을 확보</a:t>
            </a:r>
            <a:r>
              <a:rPr lang="en-US" altLang="ko-KR" sz="1600" dirty="0"/>
              <a:t>.</a:t>
            </a:r>
            <a:r>
              <a:rPr lang="ko-KR" altLang="en-US" sz="1600" dirty="0"/>
              <a:t> </a:t>
            </a:r>
            <a:endParaRPr lang="en-US" altLang="ko-KR" sz="1600" dirty="0"/>
          </a:p>
          <a:p>
            <a:pPr marL="285750" indent="-285750">
              <a:buFont typeface="Wingdings" pitchFamily="2" charset="2"/>
              <a:buChar char="ü"/>
            </a:pPr>
            <a:r>
              <a:rPr lang="ko-KR" altLang="en-US" sz="1600" dirty="0"/>
              <a:t> </a:t>
            </a:r>
            <a:r>
              <a:rPr lang="en-US" altLang="ko-KR" sz="1600" dirty="0"/>
              <a:t>Multi function POCT Device </a:t>
            </a:r>
            <a:r>
              <a:rPr lang="ko-KR" altLang="en-US" sz="1600" dirty="0"/>
              <a:t>기능 보완으로 </a:t>
            </a:r>
            <a:r>
              <a:rPr lang="en-US" altLang="ko-KR" sz="1600" dirty="0"/>
              <a:t>Local clinic , </a:t>
            </a:r>
            <a:r>
              <a:rPr lang="ko-KR" altLang="en-US" sz="1600" dirty="0"/>
              <a:t>원격진료 </a:t>
            </a:r>
            <a:r>
              <a:rPr lang="en-US" altLang="ko-KR" sz="1600" dirty="0"/>
              <a:t>Device</a:t>
            </a:r>
            <a:r>
              <a:rPr lang="ko-KR" altLang="en-US" sz="1600" dirty="0"/>
              <a:t>로서  최적의 </a:t>
            </a:r>
            <a:r>
              <a:rPr lang="en-US" altLang="ko-KR" sz="1600" dirty="0"/>
              <a:t>Solution </a:t>
            </a:r>
          </a:p>
        </p:txBody>
      </p:sp>
      <p:sp>
        <p:nvSpPr>
          <p:cNvPr id="31" name="Shape 0">
            <a:extLst>
              <a:ext uri="{FF2B5EF4-FFF2-40B4-BE49-F238E27FC236}">
                <a16:creationId xmlns:a16="http://schemas.microsoft.com/office/drawing/2014/main" id="{A7584FE8-04F5-D9BF-5F79-FD572A9D2226}"/>
              </a:ext>
            </a:extLst>
          </p:cNvPr>
          <p:cNvSpPr/>
          <p:nvPr/>
        </p:nvSpPr>
        <p:spPr>
          <a:xfrm>
            <a:off x="0" y="-22060"/>
            <a:ext cx="14630400" cy="1173139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  <p:txBody>
          <a:bodyPr/>
          <a:lstStyle/>
          <a:p>
            <a:pPr algn="ctr"/>
            <a:endParaRPr lang="ko-KR" altLang="en-US" sz="2880" dirty="0"/>
          </a:p>
        </p:txBody>
      </p:sp>
      <p:sp>
        <p:nvSpPr>
          <p:cNvPr id="32" name="Text 0">
            <a:extLst>
              <a:ext uri="{FF2B5EF4-FFF2-40B4-BE49-F238E27FC236}">
                <a16:creationId xmlns:a16="http://schemas.microsoft.com/office/drawing/2014/main" id="{CC6396CB-3D8E-896E-5084-C1273846837E}"/>
              </a:ext>
            </a:extLst>
          </p:cNvPr>
          <p:cNvSpPr/>
          <p:nvPr/>
        </p:nvSpPr>
        <p:spPr>
          <a:xfrm>
            <a:off x="432857" y="320492"/>
            <a:ext cx="10055781" cy="558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350"/>
              </a:lnSpc>
            </a:pPr>
            <a:r>
              <a:rPr lang="ko-KR" altLang="en-US" sz="3500" b="1" dirty="0">
                <a:solidFill>
                  <a:schemeClr val="bg1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글로벌 선행 사례 </a:t>
            </a:r>
            <a:r>
              <a:rPr lang="en-US" altLang="ko-KR" sz="3500" b="1" dirty="0">
                <a:solidFill>
                  <a:schemeClr val="bg1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— </a:t>
            </a:r>
            <a:r>
              <a:rPr lang="ko-KR" altLang="en-US" sz="3500" b="1" dirty="0">
                <a:solidFill>
                  <a:schemeClr val="bg1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이 기술은 시장에서 얼마에 평가받았나</a:t>
            </a:r>
            <a:endParaRPr lang="en-US" sz="35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1"/>
          <p:cNvSpPr/>
          <p:nvPr/>
        </p:nvSpPr>
        <p:spPr>
          <a:xfrm>
            <a:off x="862369" y="1647851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b="1" dirty="0">
                <a:solidFill>
                  <a:srgbClr val="000000"/>
                </a:solidFill>
                <a:latin typeface="+mn-ea"/>
                <a:cs typeface="Noto Sans KR" pitchFamily="34" charset="-120"/>
              </a:rPr>
              <a:t>재현 비용·M&amp;A 옵션·DCF·무형 자산 — 모든 방법론이 ₩100〜200B 이상으로 수렴합니다. </a:t>
            </a:r>
          </a:p>
          <a:p>
            <a:pPr marL="0" indent="0" algn="l">
              <a:lnSpc>
                <a:spcPts val="2500"/>
              </a:lnSpc>
              <a:buNone/>
            </a:pPr>
            <a:r>
              <a:rPr lang="en-US" b="1" dirty="0" err="1">
                <a:solidFill>
                  <a:srgbClr val="000000"/>
                </a:solidFill>
                <a:latin typeface="+mn-ea"/>
                <a:cs typeface="Noto Sans KR" pitchFamily="34" charset="-120"/>
              </a:rPr>
              <a:t>파운드리</a:t>
            </a:r>
            <a:r>
              <a:rPr lang="en-US" b="1" dirty="0">
                <a:solidFill>
                  <a:srgbClr val="000000"/>
                </a:solidFill>
                <a:latin typeface="+mn-ea"/>
                <a:cs typeface="Noto Sans KR" pitchFamily="34" charset="-120"/>
              </a:rPr>
              <a:t> 모델 적용 시 고객사의 시장 개척 비용이 플랫폼 가치에 추가적으로 반영됩니다.</a:t>
            </a:r>
            <a:endParaRPr lang="en-US" b="1" dirty="0">
              <a:latin typeface="+mn-ea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46CE26B3-1B9F-D99E-09FB-B89AC860DDD1}"/>
              </a:ext>
            </a:extLst>
          </p:cNvPr>
          <p:cNvGrpSpPr/>
          <p:nvPr/>
        </p:nvGrpSpPr>
        <p:grpSpPr>
          <a:xfrm>
            <a:off x="740331" y="2926231"/>
            <a:ext cx="13065680" cy="4545879"/>
            <a:chOff x="740331" y="2781847"/>
            <a:chExt cx="13065680" cy="3846909"/>
          </a:xfrm>
        </p:grpSpPr>
        <p:sp>
          <p:nvSpPr>
            <p:cNvPr id="4" name="Shape 2"/>
            <p:cNvSpPr/>
            <p:nvPr/>
          </p:nvSpPr>
          <p:spPr>
            <a:xfrm>
              <a:off x="763191" y="2781847"/>
              <a:ext cx="6422231" cy="1824276"/>
            </a:xfrm>
            <a:prstGeom prst="roundRect">
              <a:avLst>
                <a:gd name="adj" fmla="val 6015"/>
              </a:avLst>
            </a:prstGeom>
            <a:solidFill>
              <a:srgbClr val="FFFFFF"/>
            </a:solidFill>
            <a:ln w="22860">
              <a:solidFill>
                <a:srgbClr val="BFC8D8"/>
              </a:solidFill>
              <a:prstDash val="solid"/>
            </a:ln>
          </p:spPr>
          <p:txBody>
            <a:bodyPr/>
            <a:lstStyle/>
            <a:p>
              <a:endParaRPr lang="ko-KR" altLang="en-US" sz="2000">
                <a:latin typeface="+mn-ea"/>
              </a:endParaRPr>
            </a:p>
          </p:txBody>
        </p:sp>
        <p:sp>
          <p:nvSpPr>
            <p:cNvPr id="5" name="Shape 3"/>
            <p:cNvSpPr/>
            <p:nvPr/>
          </p:nvSpPr>
          <p:spPr>
            <a:xfrm>
              <a:off x="740331" y="2781847"/>
              <a:ext cx="91440" cy="1824276"/>
            </a:xfrm>
            <a:prstGeom prst="roundRect">
              <a:avLst>
                <a:gd name="adj" fmla="val 91163"/>
              </a:avLst>
            </a:prstGeom>
            <a:solidFill>
              <a:srgbClr val="4472C2"/>
            </a:solidFill>
            <a:ln/>
          </p:spPr>
          <p:txBody>
            <a:bodyPr/>
            <a:lstStyle/>
            <a:p>
              <a:endParaRPr lang="ko-KR" altLang="en-US" sz="2000">
                <a:latin typeface="+mn-ea"/>
              </a:endParaRPr>
            </a:p>
          </p:txBody>
        </p:sp>
        <p:sp>
          <p:nvSpPr>
            <p:cNvPr id="6" name="Text 4"/>
            <p:cNvSpPr/>
            <p:nvPr/>
          </p:nvSpPr>
          <p:spPr>
            <a:xfrm>
              <a:off x="1052989" y="3003065"/>
              <a:ext cx="3339703" cy="31015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en-US" sz="2000" b="1" dirty="0">
                  <a:solidFill>
                    <a:srgbClr val="000000"/>
                  </a:solidFill>
                  <a:latin typeface="+mn-ea"/>
                  <a:cs typeface="Noto Sans KR Bold" pitchFamily="34" charset="-120"/>
                </a:rPr>
                <a:t>① 재현 비용법 — ₩300〜500억</a:t>
              </a:r>
              <a:endParaRPr lang="en-US" sz="2000" dirty="0">
                <a:latin typeface="+mn-ea"/>
              </a:endParaRPr>
            </a:p>
          </p:txBody>
        </p:sp>
        <p:sp>
          <p:nvSpPr>
            <p:cNvPr id="7" name="Text 5"/>
            <p:cNvSpPr/>
            <p:nvPr/>
          </p:nvSpPr>
          <p:spPr>
            <a:xfrm>
              <a:off x="1052989" y="3432285"/>
              <a:ext cx="5911215" cy="115097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n-US" sz="1600" dirty="0">
                  <a:solidFill>
                    <a:srgbClr val="000000"/>
                  </a:solidFill>
                  <a:latin typeface="+mn-ea"/>
                  <a:cs typeface="Noto Sans KR" pitchFamily="34" charset="-120"/>
                </a:rPr>
                <a:t>Cepheid：$40M+（₩550억 </a:t>
              </a:r>
              <a:r>
                <a:rPr lang="en-US" sz="1600" dirty="0" err="1">
                  <a:solidFill>
                    <a:srgbClr val="000000"/>
                  </a:solidFill>
                  <a:latin typeface="+mn-ea"/>
                  <a:cs typeface="Noto Sans KR" pitchFamily="34" charset="-120"/>
                </a:rPr>
                <a:t>상당）투입으로</a:t>
              </a:r>
              <a:r>
                <a:rPr lang="en-US" sz="1600" dirty="0">
                  <a:solidFill>
                    <a:srgbClr val="000000"/>
                  </a:solidFill>
                  <a:latin typeface="+mn-ea"/>
                  <a:cs typeface="Noto Sans KR" pitchFamily="34" charset="-120"/>
                </a:rPr>
                <a:t> </a:t>
              </a:r>
              <a:r>
                <a:rPr lang="ko-KR" altLang="en-US" sz="1600" dirty="0">
                  <a:solidFill>
                    <a:srgbClr val="000000"/>
                  </a:solidFill>
                  <a:latin typeface="+mn-ea"/>
                  <a:cs typeface="Noto Sans KR" pitchFamily="34" charset="-120"/>
                </a:rPr>
                <a:t> 최초</a:t>
              </a:r>
              <a:r>
                <a:rPr lang="en-US" sz="1600" dirty="0">
                  <a:solidFill>
                    <a:srgbClr val="000000"/>
                  </a:solidFill>
                  <a:latin typeface="+mn-ea"/>
                  <a:cs typeface="Noto Sans KR" pitchFamily="34" charset="-120"/>
                </a:rPr>
                <a:t>POCT PCR 기술 완성. 에이아이바이오틱스：₩30억으로 동급 이상 성능 달성. </a:t>
              </a:r>
            </a:p>
            <a:p>
              <a:pPr marL="0" indent="0" algn="l">
                <a:lnSpc>
                  <a:spcPts val="2500"/>
                </a:lnSpc>
                <a:buNone/>
              </a:pPr>
              <a:r>
                <a:rPr lang="en-US" sz="1600" dirty="0" err="1">
                  <a:solidFill>
                    <a:srgbClr val="000000"/>
                  </a:solidFill>
                  <a:latin typeface="+mn-ea"/>
                  <a:cs typeface="Noto Sans KR" pitchFamily="34" charset="-120"/>
                </a:rPr>
                <a:t>글로벌</a:t>
              </a:r>
              <a:r>
                <a:rPr lang="en-US" sz="1600" dirty="0">
                  <a:solidFill>
                    <a:srgbClr val="000000"/>
                  </a:solidFill>
                  <a:latin typeface="+mn-ea"/>
                  <a:cs typeface="Noto Sans KR" pitchFamily="34" charset="-120"/>
                </a:rPr>
                <a:t> 재구축 비용 대비 극도의 자본 효율. </a:t>
              </a:r>
            </a:p>
            <a:p>
              <a:pPr marL="0" indent="0" algn="l">
                <a:lnSpc>
                  <a:spcPts val="2500"/>
                </a:lnSpc>
                <a:buNone/>
              </a:pPr>
              <a:r>
                <a:rPr lang="en-US" sz="1600" b="1" dirty="0" err="1">
                  <a:solidFill>
                    <a:srgbClr val="000000"/>
                  </a:solidFill>
                  <a:latin typeface="+mn-ea"/>
                  <a:cs typeface="Noto Sans KR" pitchFamily="34" charset="-120"/>
                </a:rPr>
                <a:t>최소</a:t>
              </a:r>
              <a:r>
                <a:rPr lang="en-US" sz="1600" b="1" dirty="0">
                  <a:solidFill>
                    <a:srgbClr val="000000"/>
                  </a:solidFill>
                  <a:latin typeface="+mn-ea"/>
                  <a:cs typeface="Noto Sans KR" pitchFamily="34" charset="-120"/>
                </a:rPr>
                <a:t> 자산 가치：₩300〜500억</a:t>
              </a:r>
              <a:endParaRPr lang="en-US" sz="1600" dirty="0">
                <a:latin typeface="+mn-ea"/>
              </a:endParaRPr>
            </a:p>
          </p:txBody>
        </p:sp>
        <p:sp>
          <p:nvSpPr>
            <p:cNvPr id="8" name="Shape 6"/>
            <p:cNvSpPr/>
            <p:nvPr/>
          </p:nvSpPr>
          <p:spPr>
            <a:xfrm>
              <a:off x="7383780" y="2781847"/>
              <a:ext cx="6422231" cy="1824276"/>
            </a:xfrm>
            <a:prstGeom prst="roundRect">
              <a:avLst>
                <a:gd name="adj" fmla="val 6015"/>
              </a:avLst>
            </a:prstGeom>
            <a:solidFill>
              <a:srgbClr val="FFFFFF"/>
            </a:solidFill>
            <a:ln w="22860">
              <a:solidFill>
                <a:srgbClr val="BFC8D8"/>
              </a:solidFill>
              <a:prstDash val="solid"/>
            </a:ln>
          </p:spPr>
          <p:txBody>
            <a:bodyPr/>
            <a:lstStyle/>
            <a:p>
              <a:endParaRPr lang="ko-KR" altLang="en-US" sz="2000">
                <a:latin typeface="+mn-ea"/>
              </a:endParaRPr>
            </a:p>
          </p:txBody>
        </p:sp>
        <p:sp>
          <p:nvSpPr>
            <p:cNvPr id="9" name="Shape 7"/>
            <p:cNvSpPr/>
            <p:nvPr/>
          </p:nvSpPr>
          <p:spPr>
            <a:xfrm>
              <a:off x="7360920" y="2781847"/>
              <a:ext cx="91440" cy="1824276"/>
            </a:xfrm>
            <a:prstGeom prst="roundRect">
              <a:avLst>
                <a:gd name="adj" fmla="val 91163"/>
              </a:avLst>
            </a:prstGeom>
            <a:solidFill>
              <a:srgbClr val="4472C2"/>
            </a:solidFill>
            <a:ln/>
          </p:spPr>
          <p:txBody>
            <a:bodyPr/>
            <a:lstStyle/>
            <a:p>
              <a:endParaRPr lang="ko-KR" altLang="en-US" sz="2000">
                <a:latin typeface="+mn-ea"/>
              </a:endParaRPr>
            </a:p>
          </p:txBody>
        </p:sp>
        <p:sp>
          <p:nvSpPr>
            <p:cNvPr id="10" name="Text 8"/>
            <p:cNvSpPr/>
            <p:nvPr/>
          </p:nvSpPr>
          <p:spPr>
            <a:xfrm>
              <a:off x="7673578" y="3003065"/>
              <a:ext cx="3575566" cy="31015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en-US" sz="2000" b="1" dirty="0">
                  <a:solidFill>
                    <a:srgbClr val="000000"/>
                  </a:solidFill>
                  <a:latin typeface="+mn-ea"/>
                  <a:cs typeface="Noto Sans KR Bold" pitchFamily="34" charset="-120"/>
                </a:rPr>
                <a:t>② M&amp;A 옵션 가치 — ₩60〜500억</a:t>
              </a:r>
              <a:endParaRPr lang="en-US" sz="2000" dirty="0">
                <a:latin typeface="+mn-ea"/>
              </a:endParaRPr>
            </a:p>
          </p:txBody>
        </p:sp>
        <p:sp>
          <p:nvSpPr>
            <p:cNvPr id="11" name="Text 9"/>
            <p:cNvSpPr/>
            <p:nvPr/>
          </p:nvSpPr>
          <p:spPr>
            <a:xfrm>
              <a:off x="7673578" y="3376743"/>
              <a:ext cx="5911215" cy="117383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n-US" sz="1600" dirty="0">
                  <a:solidFill>
                    <a:srgbClr val="000000"/>
                  </a:solidFill>
                  <a:latin typeface="+mn-ea"/>
                  <a:cs typeface="Noto Sans KR" pitchFamily="34" charset="-120"/>
                </a:rPr>
                <a:t>BioFire → bioMérieux：$450M（₩6,000억）. </a:t>
              </a:r>
            </a:p>
            <a:p>
              <a:pPr marL="0" indent="0" algn="l">
                <a:lnSpc>
                  <a:spcPts val="2500"/>
                </a:lnSpc>
                <a:buNone/>
              </a:pPr>
              <a:r>
                <a:rPr lang="en-US" sz="1600" dirty="0">
                  <a:solidFill>
                    <a:srgbClr val="000000"/>
                  </a:solidFill>
                  <a:latin typeface="+mn-ea"/>
                  <a:cs typeface="Noto Sans KR" pitchFamily="34" charset="-120"/>
                </a:rPr>
                <a:t>Cepheid → Danaher：$4B（₩5.3조）. </a:t>
              </a:r>
            </a:p>
            <a:p>
              <a:pPr marL="0" indent="0" algn="l">
                <a:lnSpc>
                  <a:spcPts val="2500"/>
                </a:lnSpc>
                <a:buNone/>
              </a:pPr>
              <a:r>
                <a:rPr lang="en-US" sz="1600" dirty="0">
                  <a:solidFill>
                    <a:srgbClr val="000000"/>
                  </a:solidFill>
                  <a:latin typeface="+mn-ea"/>
                  <a:cs typeface="Noto Sans KR" pitchFamily="34" charset="-120"/>
                </a:rPr>
                <a:t>WHO PQ 취득 전 할인율 80〜90% </a:t>
              </a:r>
              <a:r>
                <a:rPr lang="en-US" sz="1600" dirty="0" err="1">
                  <a:solidFill>
                    <a:srgbClr val="000000"/>
                  </a:solidFill>
                  <a:latin typeface="+mn-ea"/>
                  <a:cs typeface="Noto Sans KR" pitchFamily="34" charset="-120"/>
                </a:rPr>
                <a:t>적용</a:t>
              </a:r>
              <a:r>
                <a:rPr lang="en-US" altLang="ko-KR" sz="1600" dirty="0">
                  <a:solidFill>
                    <a:srgbClr val="000000"/>
                  </a:solidFill>
                  <a:latin typeface="+mn-ea"/>
                  <a:cs typeface="Noto Sans KR" pitchFamily="34" charset="-120"/>
                </a:rPr>
                <a:t>,</a:t>
              </a:r>
              <a:r>
                <a:rPr lang="en-US" sz="1600" dirty="0">
                  <a:solidFill>
                    <a:srgbClr val="000000"/>
                  </a:solidFill>
                  <a:latin typeface="+mn-ea"/>
                  <a:cs typeface="Noto Sans KR" pitchFamily="34" charset="-120"/>
                </a:rPr>
                <a:t> 추정 ₩60〜120B. </a:t>
              </a:r>
            </a:p>
            <a:p>
              <a:pPr marL="0" indent="0" algn="l">
                <a:lnSpc>
                  <a:spcPts val="2500"/>
                </a:lnSpc>
                <a:buNone/>
              </a:pPr>
              <a:r>
                <a:rPr lang="en-US" sz="1600" b="1" dirty="0">
                  <a:solidFill>
                    <a:srgbClr val="000000"/>
                  </a:solidFill>
                  <a:latin typeface="+mn-ea"/>
                  <a:cs typeface="Noto Sans KR" pitchFamily="34" charset="-120"/>
                </a:rPr>
                <a:t>WHO PQ 취득 이후（2028년）：₩500억+</a:t>
              </a:r>
              <a:endParaRPr lang="en-US" sz="1600" dirty="0">
                <a:latin typeface="+mn-ea"/>
              </a:endParaRPr>
            </a:p>
          </p:txBody>
        </p:sp>
        <p:sp>
          <p:nvSpPr>
            <p:cNvPr id="12" name="Shape 10"/>
            <p:cNvSpPr/>
            <p:nvPr/>
          </p:nvSpPr>
          <p:spPr>
            <a:xfrm>
              <a:off x="763191" y="4804480"/>
              <a:ext cx="6422231" cy="1824276"/>
            </a:xfrm>
            <a:prstGeom prst="roundRect">
              <a:avLst>
                <a:gd name="adj" fmla="val 6015"/>
              </a:avLst>
            </a:prstGeom>
            <a:solidFill>
              <a:srgbClr val="FFFFFF"/>
            </a:solidFill>
            <a:ln w="22860">
              <a:solidFill>
                <a:srgbClr val="BFC8D8"/>
              </a:solidFill>
              <a:prstDash val="solid"/>
            </a:ln>
          </p:spPr>
          <p:txBody>
            <a:bodyPr/>
            <a:lstStyle/>
            <a:p>
              <a:endParaRPr lang="ko-KR" altLang="en-US" sz="2000">
                <a:latin typeface="+mn-ea"/>
              </a:endParaRPr>
            </a:p>
          </p:txBody>
        </p:sp>
        <p:sp>
          <p:nvSpPr>
            <p:cNvPr id="13" name="Shape 11"/>
            <p:cNvSpPr/>
            <p:nvPr/>
          </p:nvSpPr>
          <p:spPr>
            <a:xfrm>
              <a:off x="740331" y="4804480"/>
              <a:ext cx="91440" cy="1824276"/>
            </a:xfrm>
            <a:prstGeom prst="roundRect">
              <a:avLst>
                <a:gd name="adj" fmla="val 91163"/>
              </a:avLst>
            </a:prstGeom>
            <a:solidFill>
              <a:srgbClr val="4472C2"/>
            </a:solidFill>
            <a:ln/>
          </p:spPr>
          <p:txBody>
            <a:bodyPr/>
            <a:lstStyle/>
            <a:p>
              <a:endParaRPr lang="ko-KR" altLang="en-US" sz="2000">
                <a:latin typeface="+mn-ea"/>
              </a:endParaRPr>
            </a:p>
          </p:txBody>
        </p:sp>
        <p:sp>
          <p:nvSpPr>
            <p:cNvPr id="14" name="Text 12"/>
            <p:cNvSpPr/>
            <p:nvPr/>
          </p:nvSpPr>
          <p:spPr>
            <a:xfrm>
              <a:off x="1052989" y="5025698"/>
              <a:ext cx="3652718" cy="31015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en-US" sz="2000" b="1" dirty="0">
                  <a:solidFill>
                    <a:srgbClr val="000000"/>
                  </a:solidFill>
                  <a:latin typeface="+mn-ea"/>
                  <a:cs typeface="Noto Sans KR Bold" pitchFamily="34" charset="-120"/>
                </a:rPr>
                <a:t>③ 수익 기반 DCF — ₩150〜250억</a:t>
              </a:r>
              <a:endParaRPr lang="en-US" sz="2000" dirty="0">
                <a:latin typeface="+mn-ea"/>
              </a:endParaRPr>
            </a:p>
          </p:txBody>
        </p:sp>
        <p:sp>
          <p:nvSpPr>
            <p:cNvPr id="15" name="Text 13"/>
            <p:cNvSpPr/>
            <p:nvPr/>
          </p:nvSpPr>
          <p:spPr>
            <a:xfrm>
              <a:off x="1052989" y="5454919"/>
              <a:ext cx="5911215" cy="95261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n-US" sz="1600" dirty="0">
                  <a:solidFill>
                    <a:srgbClr val="000000"/>
                  </a:solidFill>
                  <a:latin typeface="+mn-ea"/>
                  <a:cs typeface="Noto Sans KR" pitchFamily="34" charset="-120"/>
                </a:rPr>
                <a:t>POCT PCR 시장 2030년：$7〜8B（CAGR 10.5%）.</a:t>
              </a:r>
            </a:p>
            <a:p>
              <a:pPr marL="0" indent="0" algn="l">
                <a:lnSpc>
                  <a:spcPts val="2500"/>
                </a:lnSpc>
                <a:buNone/>
              </a:pPr>
              <a:r>
                <a:rPr lang="en-US" sz="1600" dirty="0">
                  <a:solidFill>
                    <a:srgbClr val="000000"/>
                  </a:solidFill>
                  <a:latin typeface="+mn-ea"/>
                  <a:cs typeface="Noto Sans KR" pitchFamily="34" charset="-120"/>
                </a:rPr>
                <a:t> 0.5% 점유 = 연 매출 ₩480억. </a:t>
              </a:r>
            </a:p>
            <a:p>
              <a:pPr marL="0" indent="0" algn="l">
                <a:lnSpc>
                  <a:spcPts val="2500"/>
                </a:lnSpc>
                <a:buNone/>
              </a:pPr>
              <a:r>
                <a:rPr lang="en-US" sz="1600" dirty="0" err="1">
                  <a:solidFill>
                    <a:srgbClr val="000000"/>
                  </a:solidFill>
                  <a:latin typeface="+mn-ea"/>
                  <a:cs typeface="Noto Sans KR" pitchFamily="34" charset="-120"/>
                </a:rPr>
                <a:t>파운드리</a:t>
              </a:r>
              <a:r>
                <a:rPr lang="en-US" sz="1600" dirty="0">
                  <a:solidFill>
                    <a:srgbClr val="000000"/>
                  </a:solidFill>
                  <a:latin typeface="+mn-ea"/>
                  <a:cs typeface="Noto Sans KR" pitchFamily="34" charset="-120"/>
                </a:rPr>
                <a:t> 모델 시 고객사 물량 추가로 점유율 달성 가속. </a:t>
              </a:r>
            </a:p>
            <a:p>
              <a:pPr marL="0" indent="0" algn="l">
                <a:lnSpc>
                  <a:spcPts val="2500"/>
                </a:lnSpc>
                <a:buNone/>
              </a:pPr>
              <a:r>
                <a:rPr lang="en-US" sz="1600" b="1" dirty="0" err="1">
                  <a:solidFill>
                    <a:srgbClr val="000000"/>
                  </a:solidFill>
                  <a:latin typeface="+mn-ea"/>
                  <a:cs typeface="Noto Sans KR" pitchFamily="34" charset="-120"/>
                </a:rPr>
                <a:t>영업이익률</a:t>
              </a:r>
              <a:r>
                <a:rPr lang="en-US" sz="1600" b="1" dirty="0">
                  <a:solidFill>
                    <a:srgbClr val="000000"/>
                  </a:solidFill>
                  <a:latin typeface="+mn-ea"/>
                  <a:cs typeface="Noto Sans KR" pitchFamily="34" charset="-120"/>
                </a:rPr>
                <a:t> 30% · WACC 18% → DCF 주식 가치：₩150〜250억</a:t>
              </a:r>
              <a:endParaRPr lang="en-US" sz="1600" dirty="0">
                <a:latin typeface="+mn-ea"/>
              </a:endParaRPr>
            </a:p>
          </p:txBody>
        </p:sp>
        <p:sp>
          <p:nvSpPr>
            <p:cNvPr id="16" name="Shape 14"/>
            <p:cNvSpPr/>
            <p:nvPr/>
          </p:nvSpPr>
          <p:spPr>
            <a:xfrm>
              <a:off x="7383780" y="4804480"/>
              <a:ext cx="6422231" cy="1824276"/>
            </a:xfrm>
            <a:prstGeom prst="roundRect">
              <a:avLst>
                <a:gd name="adj" fmla="val 6015"/>
              </a:avLst>
            </a:prstGeom>
            <a:solidFill>
              <a:srgbClr val="FFFFFF"/>
            </a:solidFill>
            <a:ln w="22860">
              <a:solidFill>
                <a:srgbClr val="BFC8D8"/>
              </a:solidFill>
              <a:prstDash val="solid"/>
            </a:ln>
          </p:spPr>
          <p:txBody>
            <a:bodyPr/>
            <a:lstStyle/>
            <a:p>
              <a:endParaRPr lang="ko-KR" altLang="en-US" sz="2000">
                <a:latin typeface="+mn-ea"/>
              </a:endParaRPr>
            </a:p>
          </p:txBody>
        </p:sp>
        <p:sp>
          <p:nvSpPr>
            <p:cNvPr id="17" name="Shape 15"/>
            <p:cNvSpPr/>
            <p:nvPr/>
          </p:nvSpPr>
          <p:spPr>
            <a:xfrm>
              <a:off x="7360920" y="4804480"/>
              <a:ext cx="91440" cy="1824276"/>
            </a:xfrm>
            <a:prstGeom prst="roundRect">
              <a:avLst>
                <a:gd name="adj" fmla="val 91163"/>
              </a:avLst>
            </a:prstGeom>
            <a:solidFill>
              <a:srgbClr val="4472C2"/>
            </a:solidFill>
            <a:ln/>
          </p:spPr>
          <p:txBody>
            <a:bodyPr/>
            <a:lstStyle/>
            <a:p>
              <a:endParaRPr lang="ko-KR" altLang="en-US" sz="2000">
                <a:latin typeface="+mn-ea"/>
              </a:endParaRPr>
            </a:p>
          </p:txBody>
        </p:sp>
        <p:sp>
          <p:nvSpPr>
            <p:cNvPr id="18" name="Text 16"/>
            <p:cNvSpPr/>
            <p:nvPr/>
          </p:nvSpPr>
          <p:spPr>
            <a:xfrm>
              <a:off x="7673578" y="5025698"/>
              <a:ext cx="3624143" cy="310158"/>
            </a:xfrm>
            <a:prstGeom prst="rect">
              <a:avLst/>
            </a:prstGeom>
            <a:noFill/>
            <a:ln/>
          </p:spPr>
          <p:txBody>
            <a:bodyPr wrap="none" lIns="0" tIns="0" rIns="0" bIns="0" rtlCol="0" anchor="t"/>
            <a:lstStyle/>
            <a:p>
              <a:pPr marL="0" indent="0" algn="l">
                <a:lnSpc>
                  <a:spcPts val="2400"/>
                </a:lnSpc>
                <a:buNone/>
              </a:pPr>
              <a:r>
                <a:rPr lang="en-US" sz="2000" b="1" dirty="0">
                  <a:solidFill>
                    <a:srgbClr val="000000"/>
                  </a:solidFill>
                  <a:latin typeface="+mn-ea"/>
                  <a:cs typeface="Noto Sans KR Bold" pitchFamily="34" charset="-120"/>
                </a:rPr>
                <a:t>④ 무형 자산 가치 — ₩100〜300억</a:t>
              </a:r>
              <a:endParaRPr lang="en-US" sz="2000" dirty="0">
                <a:latin typeface="+mn-ea"/>
              </a:endParaRPr>
            </a:p>
          </p:txBody>
        </p:sp>
        <p:sp>
          <p:nvSpPr>
            <p:cNvPr id="19" name="Text 17"/>
            <p:cNvSpPr/>
            <p:nvPr/>
          </p:nvSpPr>
          <p:spPr>
            <a:xfrm>
              <a:off x="7673578" y="5454919"/>
              <a:ext cx="5911215" cy="952619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t"/>
            <a:lstStyle/>
            <a:p>
              <a:pPr marL="0" indent="0" algn="l">
                <a:lnSpc>
                  <a:spcPts val="2500"/>
                </a:lnSpc>
                <a:buNone/>
              </a:pPr>
              <a:r>
                <a:rPr lang="en-US" sz="1600" dirty="0">
                  <a:solidFill>
                    <a:srgbClr val="000000"/>
                  </a:solidFill>
                  <a:latin typeface="+mn-ea"/>
                  <a:cs typeface="Noto Sans KR" pitchFamily="34" charset="-120"/>
                </a:rPr>
                <a:t>FIND 임상 협력：$5〜20M. WHO PQ 신청 준비：$3〜8M. </a:t>
              </a:r>
            </a:p>
            <a:p>
              <a:pPr marL="0" indent="0" algn="l">
                <a:lnSpc>
                  <a:spcPts val="2500"/>
                </a:lnSpc>
                <a:buNone/>
              </a:pPr>
              <a:r>
                <a:rPr lang="en-US" sz="1600" dirty="0">
                  <a:solidFill>
                    <a:srgbClr val="000000"/>
                  </a:solidFill>
                  <a:latin typeface="+mn-ea"/>
                  <a:cs typeface="Noto Sans KR" pitchFamily="34" charset="-120"/>
                </a:rPr>
                <a:t>Stop TB Partnership </a:t>
              </a:r>
              <a:r>
                <a:rPr lang="ko-KR" altLang="en-US" sz="1600" dirty="0">
                  <a:solidFill>
                    <a:srgbClr val="000000"/>
                  </a:solidFill>
                  <a:latin typeface="+mn-ea"/>
                  <a:cs typeface="Noto Sans KR" pitchFamily="34" charset="-120"/>
                </a:rPr>
                <a:t>추천</a:t>
              </a:r>
              <a:r>
                <a:rPr lang="en-US" altLang="ko-KR" sz="1600" dirty="0">
                  <a:solidFill>
                    <a:srgbClr val="000000"/>
                  </a:solidFill>
                  <a:latin typeface="+mn-ea"/>
                  <a:cs typeface="Noto Sans KR" pitchFamily="34" charset="-120"/>
                </a:rPr>
                <a:t>,</a:t>
              </a:r>
              <a:r>
                <a:rPr lang="en-US" sz="1600" dirty="0">
                  <a:solidFill>
                    <a:srgbClr val="000000"/>
                  </a:solidFill>
                  <a:latin typeface="+mn-ea"/>
                  <a:cs typeface="Noto Sans KR" pitchFamily="34" charset="-120"/>
                </a:rPr>
                <a:t> R2D2 글로벌 임상 네트워크：$10M+ 상당. </a:t>
              </a:r>
              <a:r>
                <a:rPr lang="en-US" sz="1600" b="1" dirty="0">
                  <a:solidFill>
                    <a:srgbClr val="000000"/>
                  </a:solidFill>
                  <a:latin typeface="+mn-ea"/>
                  <a:cs typeface="Noto Sans KR" pitchFamily="34" charset="-120"/>
                </a:rPr>
                <a:t>검증된 무형 자산 가치：₩100〜300억</a:t>
              </a:r>
              <a:endParaRPr lang="en-US" sz="1600" dirty="0">
                <a:latin typeface="+mn-ea"/>
              </a:endParaRPr>
            </a:p>
          </p:txBody>
        </p:sp>
      </p:grpSp>
      <p:sp>
        <p:nvSpPr>
          <p:cNvPr id="22" name="Shape 0">
            <a:extLst>
              <a:ext uri="{FF2B5EF4-FFF2-40B4-BE49-F238E27FC236}">
                <a16:creationId xmlns:a16="http://schemas.microsoft.com/office/drawing/2014/main" id="{809796FC-3D81-6E9E-B5C6-94C4ABCC3E96}"/>
              </a:ext>
            </a:extLst>
          </p:cNvPr>
          <p:cNvSpPr/>
          <p:nvPr/>
        </p:nvSpPr>
        <p:spPr>
          <a:xfrm>
            <a:off x="0" y="-22060"/>
            <a:ext cx="14630400" cy="1173139"/>
          </a:xfrm>
          <a:prstGeom prst="rect">
            <a:avLst/>
          </a:prstGeom>
          <a:solidFill>
            <a:srgbClr val="0B1F3A"/>
          </a:solidFill>
          <a:ln w="12700">
            <a:solidFill>
              <a:srgbClr val="0B1F3A"/>
            </a:solidFill>
            <a:prstDash val="solid"/>
          </a:ln>
        </p:spPr>
        <p:txBody>
          <a:bodyPr/>
          <a:lstStyle/>
          <a:p>
            <a:pPr algn="ctr"/>
            <a:endParaRPr lang="ko-KR" altLang="en-US" sz="2880" dirty="0"/>
          </a:p>
        </p:txBody>
      </p:sp>
      <p:sp>
        <p:nvSpPr>
          <p:cNvPr id="23" name="Text 0">
            <a:extLst>
              <a:ext uri="{FF2B5EF4-FFF2-40B4-BE49-F238E27FC236}">
                <a16:creationId xmlns:a16="http://schemas.microsoft.com/office/drawing/2014/main" id="{342884AC-061D-E90B-2649-5814EBDBBC9C}"/>
              </a:ext>
            </a:extLst>
          </p:cNvPr>
          <p:cNvSpPr/>
          <p:nvPr/>
        </p:nvSpPr>
        <p:spPr>
          <a:xfrm>
            <a:off x="432857" y="320492"/>
            <a:ext cx="10055781" cy="55816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350"/>
              </a:lnSpc>
            </a:pPr>
            <a:r>
              <a:rPr lang="ko-KR" altLang="en-US" sz="3500" b="1" dirty="0">
                <a:solidFill>
                  <a:schemeClr val="bg1"/>
                </a:solidFill>
                <a:latin typeface="Noto Sans KR Bold" pitchFamily="34" charset="0"/>
                <a:ea typeface="Noto Sans KR Bold" pitchFamily="34" charset="-122"/>
                <a:cs typeface="Noto Sans KR Bold" pitchFamily="34" charset="-120"/>
              </a:rPr>
              <a:t>밸류에이션</a:t>
            </a:r>
            <a:endParaRPr lang="en-US" sz="35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2796</TotalTime>
  <Words>3164</Words>
  <Application>Microsoft Office PowerPoint</Application>
  <PresentationFormat>사용자 지정</PresentationFormat>
  <Paragraphs>581</Paragraphs>
  <Slides>15</Slides>
  <Notes>13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15</vt:i4>
      </vt:variant>
    </vt:vector>
  </HeadingPairs>
  <TitlesOfParts>
    <vt:vector size="25" baseType="lpstr">
      <vt:lpstr>Noto Sans KR Light</vt:lpstr>
      <vt:lpstr>Noto Sans KR Bold</vt:lpstr>
      <vt:lpstr>Arial</vt:lpstr>
      <vt:lpstr>맑은 고딕</vt:lpstr>
      <vt:lpstr>맑은 고딕</vt:lpstr>
      <vt:lpstr>Noto Sans KR</vt:lpstr>
      <vt:lpstr>Tahoma</vt:lpstr>
      <vt:lpstr>Wingdings</vt:lpstr>
      <vt:lpstr>CG Omega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User</dc:creator>
  <cp:lastModifiedBy>이슬기</cp:lastModifiedBy>
  <cp:revision>19</cp:revision>
  <dcterms:created xsi:type="dcterms:W3CDTF">2026-04-13T04:45:47Z</dcterms:created>
  <dcterms:modified xsi:type="dcterms:W3CDTF">2026-04-20T03:17:45Z</dcterms:modified>
</cp:coreProperties>
</file>